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311" r:id="rId20"/>
    <p:sldId id="274" r:id="rId21"/>
    <p:sldId id="275" r:id="rId22"/>
    <p:sldId id="276" r:id="rId23"/>
    <p:sldId id="277" r:id="rId24"/>
    <p:sldId id="278" r:id="rId25"/>
    <p:sldId id="279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283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3" r:id="rId42"/>
    <p:sldId id="294" r:id="rId43"/>
    <p:sldId id="295" r:id="rId44"/>
    <p:sldId id="296" r:id="rId45"/>
    <p:sldId id="325" r:id="rId46"/>
    <p:sldId id="297" r:id="rId47"/>
    <p:sldId id="298" r:id="rId48"/>
    <p:sldId id="300" r:id="rId49"/>
    <p:sldId id="301" r:id="rId50"/>
    <p:sldId id="302" r:id="rId51"/>
    <p:sldId id="303" r:id="rId52"/>
    <p:sldId id="312" r:id="rId53"/>
    <p:sldId id="313" r:id="rId54"/>
    <p:sldId id="299" r:id="rId55"/>
    <p:sldId id="314" r:id="rId56"/>
    <p:sldId id="315" r:id="rId57"/>
    <p:sldId id="316" r:id="rId58"/>
    <p:sldId id="304" r:id="rId59"/>
    <p:sldId id="324" r:id="rId60"/>
    <p:sldId id="309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54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7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62A4DD-4D6B-4B01-BDA6-BA2C632AB943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AF5EA4A3-34C7-4C25-B633-ED0E5FE67003}">
      <dgm:prSet phldrT="[Text]"/>
      <dgm:spPr>
        <a:solidFill>
          <a:srgbClr val="FF000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Cluster</a:t>
          </a:r>
          <a:endParaRPr lang="en-US" dirty="0"/>
        </a:p>
      </dgm:t>
    </dgm:pt>
    <dgm:pt modelId="{D5BEBA5C-B6CA-467B-A14C-3CF13137B089}" type="parTrans" cxnId="{F3ABB504-E84B-4289-8E38-6E2EA4EF8072}">
      <dgm:prSet/>
      <dgm:spPr/>
      <dgm:t>
        <a:bodyPr/>
        <a:lstStyle/>
        <a:p>
          <a:endParaRPr lang="en-US"/>
        </a:p>
      </dgm:t>
    </dgm:pt>
    <dgm:pt modelId="{399903ED-F0F7-448B-B25B-3CB433C6FD66}" type="sibTrans" cxnId="{F3ABB504-E84B-4289-8E38-6E2EA4EF8072}">
      <dgm:prSet/>
      <dgm:spPr/>
      <dgm:t>
        <a:bodyPr/>
        <a:lstStyle/>
        <a:p>
          <a:endParaRPr lang="en-US"/>
        </a:p>
      </dgm:t>
    </dgm:pt>
    <dgm:pt modelId="{13EA37F1-A1ED-4144-8727-FC89BC262742}">
      <dgm:prSet phldrT="[Text]"/>
      <dgm:spPr>
        <a:solidFill>
          <a:srgbClr val="FFC00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LINQ</a:t>
          </a:r>
          <a:endParaRPr lang="en-US" dirty="0"/>
        </a:p>
      </dgm:t>
    </dgm:pt>
    <dgm:pt modelId="{333EA1C2-C734-4BEE-8782-7FCE247A1DA5}" type="parTrans" cxnId="{AFE7A828-54F3-4F27-B6C2-10A54D58E740}">
      <dgm:prSet/>
      <dgm:spPr/>
      <dgm:t>
        <a:bodyPr/>
        <a:lstStyle/>
        <a:p>
          <a:endParaRPr lang="en-US"/>
        </a:p>
      </dgm:t>
    </dgm:pt>
    <dgm:pt modelId="{9FAFD229-09A4-41C2-B9BA-1385ACE8460D}" type="sibTrans" cxnId="{AFE7A828-54F3-4F27-B6C2-10A54D58E740}">
      <dgm:prSet/>
      <dgm:spPr/>
      <dgm:t>
        <a:bodyPr/>
        <a:lstStyle/>
        <a:p>
          <a:endParaRPr lang="en-US"/>
        </a:p>
      </dgm:t>
    </dgm:pt>
    <dgm:pt modelId="{B66AC7A4-B61D-403D-99DC-F1FCAE81641A}">
      <dgm:prSet phldrT="[Text]"/>
      <dgm:spPr>
        <a:solidFill>
          <a:srgbClr val="00B0F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Dryad</a:t>
          </a:r>
          <a:endParaRPr lang="en-US" dirty="0"/>
        </a:p>
      </dgm:t>
    </dgm:pt>
    <dgm:pt modelId="{DCAA05C9-36B7-4601-AD11-2DB5DE5B56D6}" type="parTrans" cxnId="{9A98D6D5-E02B-4931-846E-38713F77CB87}">
      <dgm:prSet/>
      <dgm:spPr/>
      <dgm:t>
        <a:bodyPr/>
        <a:lstStyle/>
        <a:p>
          <a:endParaRPr lang="en-US"/>
        </a:p>
      </dgm:t>
    </dgm:pt>
    <dgm:pt modelId="{0B45D90B-E755-45D9-B2B7-4B493F99C468}" type="sibTrans" cxnId="{9A98D6D5-E02B-4931-846E-38713F77CB87}">
      <dgm:prSet/>
      <dgm:spPr/>
      <dgm:t>
        <a:bodyPr/>
        <a:lstStyle/>
        <a:p>
          <a:endParaRPr lang="en-US"/>
        </a:p>
      </dgm:t>
    </dgm:pt>
    <dgm:pt modelId="{D3FFE5D5-1F0B-4311-B6BB-B7C026E10F59}" type="pres">
      <dgm:prSet presAssocID="{AA62A4DD-4D6B-4B01-BDA6-BA2C632AB943}" presName="compositeShape" presStyleCnt="0">
        <dgm:presLayoutVars>
          <dgm:chMax val="7"/>
          <dgm:dir/>
          <dgm:resizeHandles val="exact"/>
        </dgm:presLayoutVars>
      </dgm:prSet>
      <dgm:spPr/>
    </dgm:pt>
    <dgm:pt modelId="{A51B61C9-179F-4A52-AB43-AF6A2F323D98}" type="pres">
      <dgm:prSet presAssocID="{AA62A4DD-4D6B-4B01-BDA6-BA2C632AB943}" presName="wedge1" presStyleLbl="node1" presStyleIdx="0" presStyleCnt="3"/>
      <dgm:spPr/>
      <dgm:t>
        <a:bodyPr/>
        <a:lstStyle/>
        <a:p>
          <a:endParaRPr lang="en-US"/>
        </a:p>
      </dgm:t>
    </dgm:pt>
    <dgm:pt modelId="{D587AF4B-73C3-4633-9BCD-8227CB593D3E}" type="pres">
      <dgm:prSet presAssocID="{AA62A4DD-4D6B-4B01-BDA6-BA2C632AB943}" presName="dummy1a" presStyleCnt="0"/>
      <dgm:spPr/>
    </dgm:pt>
    <dgm:pt modelId="{AC3E7A76-1B15-4D84-870C-7AEBAEF3C581}" type="pres">
      <dgm:prSet presAssocID="{AA62A4DD-4D6B-4B01-BDA6-BA2C632AB943}" presName="dummy1b" presStyleCnt="0"/>
      <dgm:spPr/>
    </dgm:pt>
    <dgm:pt modelId="{099B2E04-23B5-4011-9C86-4C68C445B062}" type="pres">
      <dgm:prSet presAssocID="{AA62A4DD-4D6B-4B01-BDA6-BA2C632AB94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92489-9E40-44BB-987D-97A966AA3172}" type="pres">
      <dgm:prSet presAssocID="{AA62A4DD-4D6B-4B01-BDA6-BA2C632AB943}" presName="wedge2" presStyleLbl="node1" presStyleIdx="1" presStyleCnt="3"/>
      <dgm:spPr/>
      <dgm:t>
        <a:bodyPr/>
        <a:lstStyle/>
        <a:p>
          <a:endParaRPr lang="en-US"/>
        </a:p>
      </dgm:t>
    </dgm:pt>
    <dgm:pt modelId="{3CF7F74C-5237-4A78-8201-074AAE1EE35D}" type="pres">
      <dgm:prSet presAssocID="{AA62A4DD-4D6B-4B01-BDA6-BA2C632AB943}" presName="dummy2a" presStyleCnt="0"/>
      <dgm:spPr/>
    </dgm:pt>
    <dgm:pt modelId="{193B219A-69AA-4E8D-A41E-24BDFEF1894B}" type="pres">
      <dgm:prSet presAssocID="{AA62A4DD-4D6B-4B01-BDA6-BA2C632AB943}" presName="dummy2b" presStyleCnt="0"/>
      <dgm:spPr/>
    </dgm:pt>
    <dgm:pt modelId="{F72D59DB-6EBB-49F9-ADCC-BF12969E241B}" type="pres">
      <dgm:prSet presAssocID="{AA62A4DD-4D6B-4B01-BDA6-BA2C632AB94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E3AF1-83FF-467A-A3E8-3072DAF9B787}" type="pres">
      <dgm:prSet presAssocID="{AA62A4DD-4D6B-4B01-BDA6-BA2C632AB943}" presName="wedge3" presStyleLbl="node1" presStyleIdx="2" presStyleCnt="3"/>
      <dgm:spPr/>
      <dgm:t>
        <a:bodyPr/>
        <a:lstStyle/>
        <a:p>
          <a:endParaRPr lang="en-US"/>
        </a:p>
      </dgm:t>
    </dgm:pt>
    <dgm:pt modelId="{EE17DCFA-E0A4-4060-A1F9-7E48DC9EC244}" type="pres">
      <dgm:prSet presAssocID="{AA62A4DD-4D6B-4B01-BDA6-BA2C632AB943}" presName="dummy3a" presStyleCnt="0"/>
      <dgm:spPr/>
    </dgm:pt>
    <dgm:pt modelId="{14DBF8E3-5286-4E5D-A6A9-6E84F7685D7A}" type="pres">
      <dgm:prSet presAssocID="{AA62A4DD-4D6B-4B01-BDA6-BA2C632AB943}" presName="dummy3b" presStyleCnt="0"/>
      <dgm:spPr/>
    </dgm:pt>
    <dgm:pt modelId="{4BB1AEDC-37FF-4FC0-8B21-2B577647CDEE}" type="pres">
      <dgm:prSet presAssocID="{AA62A4DD-4D6B-4B01-BDA6-BA2C632AB94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C5663-2BC0-4BC8-BC2D-04BDBD461EE0}" type="pres">
      <dgm:prSet presAssocID="{399903ED-F0F7-448B-B25B-3CB433C6FD66}" presName="arrowWedge1" presStyleLbl="fgSibTrans2D1" presStyleIdx="0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  <dgm:pt modelId="{B797DBA5-3A46-48EB-9E1A-89CF03BA3ED3}" type="pres">
      <dgm:prSet presAssocID="{9FAFD229-09A4-41C2-B9BA-1385ACE8460D}" presName="arrowWedge2" presStyleLbl="fgSibTrans2D1" presStyleIdx="1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  <dgm:pt modelId="{05E12AA9-6EE1-4517-9C77-348CEF9F216A}" type="pres">
      <dgm:prSet presAssocID="{0B45D90B-E755-45D9-B2B7-4B493F99C468}" presName="arrowWedge3" presStyleLbl="fgSibTrans2D1" presStyleIdx="2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</dgm:ptLst>
  <dgm:cxnLst>
    <dgm:cxn modelId="{04B9D8C6-1F38-4C06-B968-EC72891B7CDD}" type="presOf" srcId="{13EA37F1-A1ED-4144-8727-FC89BC262742}" destId="{C9D92489-9E40-44BB-987D-97A966AA3172}" srcOrd="0" destOrd="0" presId="urn:microsoft.com/office/officeart/2005/8/layout/cycle8"/>
    <dgm:cxn modelId="{AFE7A828-54F3-4F27-B6C2-10A54D58E740}" srcId="{AA62A4DD-4D6B-4B01-BDA6-BA2C632AB943}" destId="{13EA37F1-A1ED-4144-8727-FC89BC262742}" srcOrd="1" destOrd="0" parTransId="{333EA1C2-C734-4BEE-8782-7FCE247A1DA5}" sibTransId="{9FAFD229-09A4-41C2-B9BA-1385ACE8460D}"/>
    <dgm:cxn modelId="{43AEAC3B-719A-4DC8-B96B-CA508397ECDF}" type="presOf" srcId="{AA62A4DD-4D6B-4B01-BDA6-BA2C632AB943}" destId="{D3FFE5D5-1F0B-4311-B6BB-B7C026E10F59}" srcOrd="0" destOrd="0" presId="urn:microsoft.com/office/officeart/2005/8/layout/cycle8"/>
    <dgm:cxn modelId="{BB25E6BA-7427-4530-8173-26335D917BD8}" type="presOf" srcId="{AF5EA4A3-34C7-4C25-B633-ED0E5FE67003}" destId="{099B2E04-23B5-4011-9C86-4C68C445B062}" srcOrd="1" destOrd="0" presId="urn:microsoft.com/office/officeart/2005/8/layout/cycle8"/>
    <dgm:cxn modelId="{ECA3CB14-942C-468A-9E82-1CBF030DE874}" type="presOf" srcId="{AF5EA4A3-34C7-4C25-B633-ED0E5FE67003}" destId="{A51B61C9-179F-4A52-AB43-AF6A2F323D98}" srcOrd="0" destOrd="0" presId="urn:microsoft.com/office/officeart/2005/8/layout/cycle8"/>
    <dgm:cxn modelId="{24429752-6600-4470-9FCE-B6686D216462}" type="presOf" srcId="{B66AC7A4-B61D-403D-99DC-F1FCAE81641A}" destId="{580E3AF1-83FF-467A-A3E8-3072DAF9B787}" srcOrd="0" destOrd="0" presId="urn:microsoft.com/office/officeart/2005/8/layout/cycle8"/>
    <dgm:cxn modelId="{F3ABB504-E84B-4289-8E38-6E2EA4EF8072}" srcId="{AA62A4DD-4D6B-4B01-BDA6-BA2C632AB943}" destId="{AF5EA4A3-34C7-4C25-B633-ED0E5FE67003}" srcOrd="0" destOrd="0" parTransId="{D5BEBA5C-B6CA-467B-A14C-3CF13137B089}" sibTransId="{399903ED-F0F7-448B-B25B-3CB433C6FD66}"/>
    <dgm:cxn modelId="{9A98D6D5-E02B-4931-846E-38713F77CB87}" srcId="{AA62A4DD-4D6B-4B01-BDA6-BA2C632AB943}" destId="{B66AC7A4-B61D-403D-99DC-F1FCAE81641A}" srcOrd="2" destOrd="0" parTransId="{DCAA05C9-36B7-4601-AD11-2DB5DE5B56D6}" sibTransId="{0B45D90B-E755-45D9-B2B7-4B493F99C468}"/>
    <dgm:cxn modelId="{2C94AA04-B74B-42CC-BF69-2305226BD68B}" type="presOf" srcId="{B66AC7A4-B61D-403D-99DC-F1FCAE81641A}" destId="{4BB1AEDC-37FF-4FC0-8B21-2B577647CDEE}" srcOrd="1" destOrd="0" presId="urn:microsoft.com/office/officeart/2005/8/layout/cycle8"/>
    <dgm:cxn modelId="{EBC175D7-CBBE-46FE-B4E4-A5121D154C04}" type="presOf" srcId="{13EA37F1-A1ED-4144-8727-FC89BC262742}" destId="{F72D59DB-6EBB-49F9-ADCC-BF12969E241B}" srcOrd="1" destOrd="0" presId="urn:microsoft.com/office/officeart/2005/8/layout/cycle8"/>
    <dgm:cxn modelId="{8BE2B008-6FD3-4D9E-9CDE-8A9C3173C34D}" type="presParOf" srcId="{D3FFE5D5-1F0B-4311-B6BB-B7C026E10F59}" destId="{A51B61C9-179F-4A52-AB43-AF6A2F323D98}" srcOrd="0" destOrd="0" presId="urn:microsoft.com/office/officeart/2005/8/layout/cycle8"/>
    <dgm:cxn modelId="{1E99D091-C9B1-4027-B2E9-2F89088F95E3}" type="presParOf" srcId="{D3FFE5D5-1F0B-4311-B6BB-B7C026E10F59}" destId="{D587AF4B-73C3-4633-9BCD-8227CB593D3E}" srcOrd="1" destOrd="0" presId="urn:microsoft.com/office/officeart/2005/8/layout/cycle8"/>
    <dgm:cxn modelId="{9AA31AB8-0B70-46FD-8B69-79689DD4A218}" type="presParOf" srcId="{D3FFE5D5-1F0B-4311-B6BB-B7C026E10F59}" destId="{AC3E7A76-1B15-4D84-870C-7AEBAEF3C581}" srcOrd="2" destOrd="0" presId="urn:microsoft.com/office/officeart/2005/8/layout/cycle8"/>
    <dgm:cxn modelId="{D930503D-0371-4004-862B-03E6D9E33B2C}" type="presParOf" srcId="{D3FFE5D5-1F0B-4311-B6BB-B7C026E10F59}" destId="{099B2E04-23B5-4011-9C86-4C68C445B062}" srcOrd="3" destOrd="0" presId="urn:microsoft.com/office/officeart/2005/8/layout/cycle8"/>
    <dgm:cxn modelId="{4DEAF37B-AA19-4101-B7FF-E177B0CD8C24}" type="presParOf" srcId="{D3FFE5D5-1F0B-4311-B6BB-B7C026E10F59}" destId="{C9D92489-9E40-44BB-987D-97A966AA3172}" srcOrd="4" destOrd="0" presId="urn:microsoft.com/office/officeart/2005/8/layout/cycle8"/>
    <dgm:cxn modelId="{825D3BF2-52D3-4337-8ADE-0D97F0090C51}" type="presParOf" srcId="{D3FFE5D5-1F0B-4311-B6BB-B7C026E10F59}" destId="{3CF7F74C-5237-4A78-8201-074AAE1EE35D}" srcOrd="5" destOrd="0" presId="urn:microsoft.com/office/officeart/2005/8/layout/cycle8"/>
    <dgm:cxn modelId="{5AC7714C-9E99-4938-8540-206AFA40070B}" type="presParOf" srcId="{D3FFE5D5-1F0B-4311-B6BB-B7C026E10F59}" destId="{193B219A-69AA-4E8D-A41E-24BDFEF1894B}" srcOrd="6" destOrd="0" presId="urn:microsoft.com/office/officeart/2005/8/layout/cycle8"/>
    <dgm:cxn modelId="{C0558359-EB26-4081-B6D2-AA368E6565A9}" type="presParOf" srcId="{D3FFE5D5-1F0B-4311-B6BB-B7C026E10F59}" destId="{F72D59DB-6EBB-49F9-ADCC-BF12969E241B}" srcOrd="7" destOrd="0" presId="urn:microsoft.com/office/officeart/2005/8/layout/cycle8"/>
    <dgm:cxn modelId="{E0BEA0C7-41A1-40BD-8A2E-06EFB863B9A4}" type="presParOf" srcId="{D3FFE5D5-1F0B-4311-B6BB-B7C026E10F59}" destId="{580E3AF1-83FF-467A-A3E8-3072DAF9B787}" srcOrd="8" destOrd="0" presId="urn:microsoft.com/office/officeart/2005/8/layout/cycle8"/>
    <dgm:cxn modelId="{301218C0-9584-46AF-B377-70A15AF2E917}" type="presParOf" srcId="{D3FFE5D5-1F0B-4311-B6BB-B7C026E10F59}" destId="{EE17DCFA-E0A4-4060-A1F9-7E48DC9EC244}" srcOrd="9" destOrd="0" presId="urn:microsoft.com/office/officeart/2005/8/layout/cycle8"/>
    <dgm:cxn modelId="{384EEADC-920F-466F-9CE4-A1FA62E1FBAE}" type="presParOf" srcId="{D3FFE5D5-1F0B-4311-B6BB-B7C026E10F59}" destId="{14DBF8E3-5286-4E5D-A6A9-6E84F7685D7A}" srcOrd="10" destOrd="0" presId="urn:microsoft.com/office/officeart/2005/8/layout/cycle8"/>
    <dgm:cxn modelId="{FF0746AC-1379-458B-B706-CA58563E4328}" type="presParOf" srcId="{D3FFE5D5-1F0B-4311-B6BB-B7C026E10F59}" destId="{4BB1AEDC-37FF-4FC0-8B21-2B577647CDEE}" srcOrd="11" destOrd="0" presId="urn:microsoft.com/office/officeart/2005/8/layout/cycle8"/>
    <dgm:cxn modelId="{782019D3-FB48-44D7-AB7C-DC2FE7DAF8CF}" type="presParOf" srcId="{D3FFE5D5-1F0B-4311-B6BB-B7C026E10F59}" destId="{265C5663-2BC0-4BC8-BC2D-04BDBD461EE0}" srcOrd="12" destOrd="0" presId="urn:microsoft.com/office/officeart/2005/8/layout/cycle8"/>
    <dgm:cxn modelId="{A4CFE9CD-89FB-4C40-A263-84C884BA648F}" type="presParOf" srcId="{D3FFE5D5-1F0B-4311-B6BB-B7C026E10F59}" destId="{B797DBA5-3A46-48EB-9E1A-89CF03BA3ED3}" srcOrd="13" destOrd="0" presId="urn:microsoft.com/office/officeart/2005/8/layout/cycle8"/>
    <dgm:cxn modelId="{2A2CEEA0-EE63-4136-89F3-0004894402DB}" type="presParOf" srcId="{D3FFE5D5-1F0B-4311-B6BB-B7C026E10F59}" destId="{05E12AA9-6EE1-4517-9C77-348CEF9F216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B61C9-179F-4A52-AB43-AF6A2F323D98}">
      <dsp:nvSpPr>
        <dsp:cNvPr id="0" name=""/>
        <dsp:cNvSpPr/>
      </dsp:nvSpPr>
      <dsp:spPr>
        <a:xfrm>
          <a:off x="370712" y="285750"/>
          <a:ext cx="3200400" cy="3200400"/>
        </a:xfrm>
        <a:prstGeom prst="pie">
          <a:avLst>
            <a:gd name="adj1" fmla="val 16200000"/>
            <a:gd name="adj2" fmla="val 180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Cluster</a:t>
          </a:r>
          <a:endParaRPr lang="en-US" sz="2900" kern="1200" dirty="0"/>
        </a:p>
      </dsp:txBody>
      <dsp:txXfrm>
        <a:off x="2057399" y="963930"/>
        <a:ext cx="1143000" cy="952500"/>
      </dsp:txXfrm>
    </dsp:sp>
    <dsp:sp modelId="{C9D92489-9E40-44BB-987D-97A966AA3172}">
      <dsp:nvSpPr>
        <dsp:cNvPr id="0" name=""/>
        <dsp:cNvSpPr/>
      </dsp:nvSpPr>
      <dsp:spPr>
        <a:xfrm>
          <a:off x="304799" y="400050"/>
          <a:ext cx="3200400" cy="3200400"/>
        </a:xfrm>
        <a:prstGeom prst="pie">
          <a:avLst>
            <a:gd name="adj1" fmla="val 1800000"/>
            <a:gd name="adj2" fmla="val 900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LINQ</a:t>
          </a:r>
          <a:endParaRPr lang="en-US" sz="2900" kern="1200" dirty="0"/>
        </a:p>
      </dsp:txBody>
      <dsp:txXfrm>
        <a:off x="1066799" y="2476500"/>
        <a:ext cx="1714500" cy="838200"/>
      </dsp:txXfrm>
    </dsp:sp>
    <dsp:sp modelId="{580E3AF1-83FF-467A-A3E8-3072DAF9B787}">
      <dsp:nvSpPr>
        <dsp:cNvPr id="0" name=""/>
        <dsp:cNvSpPr/>
      </dsp:nvSpPr>
      <dsp:spPr>
        <a:xfrm>
          <a:off x="238886" y="285750"/>
          <a:ext cx="3200400" cy="3200400"/>
        </a:xfrm>
        <a:prstGeom prst="pie">
          <a:avLst>
            <a:gd name="adj1" fmla="val 9000000"/>
            <a:gd name="adj2" fmla="val 162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Dryad</a:t>
          </a:r>
          <a:endParaRPr lang="en-US" sz="2900" kern="1200" dirty="0"/>
        </a:p>
      </dsp:txBody>
      <dsp:txXfrm>
        <a:off x="609599" y="963930"/>
        <a:ext cx="1143000" cy="952500"/>
      </dsp:txXfrm>
    </dsp:sp>
    <dsp:sp modelId="{265C5663-2BC0-4BC8-BC2D-04BDBD461EE0}">
      <dsp:nvSpPr>
        <dsp:cNvPr id="0" name=""/>
        <dsp:cNvSpPr/>
      </dsp:nvSpPr>
      <dsp:spPr>
        <a:xfrm>
          <a:off x="172857" y="87629"/>
          <a:ext cx="3596640" cy="359664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7DBA5-3A46-48EB-9E1A-89CF03BA3ED3}">
      <dsp:nvSpPr>
        <dsp:cNvPr id="0" name=""/>
        <dsp:cNvSpPr/>
      </dsp:nvSpPr>
      <dsp:spPr>
        <a:xfrm>
          <a:off x="106679" y="201727"/>
          <a:ext cx="3596640" cy="359664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12AA9-6EE1-4517-9C77-348CEF9F216A}">
      <dsp:nvSpPr>
        <dsp:cNvPr id="0" name=""/>
        <dsp:cNvSpPr/>
      </dsp:nvSpPr>
      <dsp:spPr>
        <a:xfrm>
          <a:off x="40502" y="87629"/>
          <a:ext cx="3596640" cy="359664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B9DB1-F5D6-4C24-A982-A1B254529268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29E39-CAFA-4ABB-ABE6-98B8EA44F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1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Enable</a:t>
            </a:r>
            <a:r>
              <a:rPr lang="en-US" baseline="0" dirty="0" smtClean="0"/>
              <a:t> any programmer to write and run applications on small and large computer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Vertex</a:t>
            </a:r>
            <a:r>
              <a:rPr lang="en-US" baseline="0" dirty="0" smtClean="0"/>
              <a:t> failures and channel failures are handled differently.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adds a wealth of features on top of plain</a:t>
            </a:r>
            <a:r>
              <a:rPr lang="en-US" baseline="0" dirty="0" smtClean="0"/>
              <a:t> Dryad.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Integrated Query is an extension 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which allows one to write declarative computations on collections (green part).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translates LINQ programs into Dryad computations:</a:t>
            </a:r>
          </a:p>
          <a:p>
            <a:pPr rtl="0"/>
            <a:r>
              <a:rPr lang="en-US" dirty="0" smtClean="0"/>
              <a:t>- C# and LINQ data objects become distributed partitioned files. </a:t>
            </a:r>
          </a:p>
          <a:p>
            <a:pPr rtl="0"/>
            <a:r>
              <a:rPr lang="en-US" dirty="0" smtClean="0"/>
              <a:t>- LINQ queries become distributed Dryad jobs. </a:t>
            </a:r>
          </a:p>
          <a:p>
            <a:pPr rtl="0"/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C# methods become code running on the vertices of a Dryad job.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complicated, even iterative algorithms, can be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from http://r24085.ovh.net/images/Gallery/depthMap-small.jpg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is how the movie</a:t>
            </a:r>
            <a:r>
              <a:rPr lang="en-GB" baseline="0" dirty="0" smtClean="0"/>
              <a:t> studios do things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9C9E4-B0AE-4BE6-BF52-DA2656203BAD}" type="slidenum">
              <a:rPr lang="en-GB" smtClean="0"/>
              <a:pPr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440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believe that Dryad and DryadLINQ are a great foundation for cluster computing.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optimized for: throughput,</a:t>
            </a:r>
            <a:r>
              <a:rPr lang="en-US" baseline="0" dirty="0" smtClean="0"/>
              <a:t> data-parallel computation, in a private data-center.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same way as the Unix shell does not understand the pipeline running on top, but manages its execution (i.e., killing processes when one</a:t>
            </a:r>
            <a:r>
              <a:rPr lang="en-US" baseline="0" dirty="0" smtClean="0"/>
              <a:t> exits), Dryad does not understand the job running on 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a generalization of the Unix piping mechanism: instead of </a:t>
            </a:r>
            <a:r>
              <a:rPr lang="en-US" dirty="0" err="1" smtClean="0"/>
              <a:t>uni</a:t>
            </a:r>
            <a:r>
              <a:rPr lang="en-US" dirty="0" smtClean="0"/>
              <a:t>-dimensional (chain) pipelines, it provides two-dimensional pipelines.</a:t>
            </a:r>
            <a:r>
              <a:rPr lang="en-US" baseline="0" dirty="0" smtClean="0"/>
              <a:t> The unit is still a process connected by a point-to-point channel, but the processes are replicated.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possible schedule of a Dryad job using 2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Unix pipeline is generalized 3</a:t>
            </a:r>
            <a:r>
              <a:rPr lang="en-US" baseline="0" dirty="0" smtClean="0"/>
              <a:t>-ways:</a:t>
            </a:r>
          </a:p>
          <a:p>
            <a:pPr>
              <a:buFontTx/>
              <a:buChar char="-"/>
            </a:pPr>
            <a:r>
              <a:rPr lang="en-US" baseline="0" dirty="0" smtClean="0"/>
              <a:t>2D instead of 1D</a:t>
            </a:r>
          </a:p>
          <a:p>
            <a:pPr>
              <a:buFontTx/>
              <a:buChar char="-"/>
            </a:pPr>
            <a:r>
              <a:rPr lang="en-US" baseline="0" dirty="0" smtClean="0"/>
              <a:t> spans multiple machines</a:t>
            </a:r>
          </a:p>
          <a:p>
            <a:pPr>
              <a:buFontTx/>
              <a:buChar char="-"/>
            </a:pPr>
            <a:r>
              <a:rPr lang="en-US" baseline="0" dirty="0" smtClean="0"/>
              <a:t> resources are virtualized: you can run the same large job on many or few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basic Dryad</a:t>
            </a:r>
            <a:r>
              <a:rPr lang="en-US" baseline="0" dirty="0" smtClean="0"/>
              <a:t> terminology.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Channels are very abstract, enabling a variety</a:t>
            </a:r>
            <a:r>
              <a:rPr lang="en-US" baseline="0" dirty="0" smtClean="0"/>
              <a:t> of transport mechanisms.</a:t>
            </a:r>
          </a:p>
          <a:p>
            <a:r>
              <a:rPr lang="en-US" baseline="0" dirty="0" smtClean="0"/>
              <a:t>The performance and fault-tolerance of these </a:t>
            </a:r>
            <a:r>
              <a:rPr lang="en-US" baseline="0" dirty="0" err="1" smtClean="0"/>
              <a:t>machanisms</a:t>
            </a:r>
            <a:r>
              <a:rPr lang="en-US" baseline="0" dirty="0" smtClean="0"/>
              <a:t> vary widely.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brain of a Dryad job is a centralized</a:t>
            </a:r>
            <a:r>
              <a:rPr lang="en-US" baseline="0" dirty="0" smtClean="0"/>
              <a:t> </a:t>
            </a:r>
            <a:r>
              <a:rPr lang="en-US" dirty="0" smtClean="0"/>
              <a:t>Job Manager, which maintains a complete state of the job.</a:t>
            </a:r>
          </a:p>
          <a:p>
            <a:r>
              <a:rPr lang="en-US" dirty="0" smtClean="0"/>
              <a:t>The JM controls the processes running</a:t>
            </a:r>
            <a:r>
              <a:rPr lang="en-US" baseline="0" dirty="0" smtClean="0"/>
              <a:t> on a cluster, but never exchanges data with them.</a:t>
            </a:r>
          </a:p>
          <a:p>
            <a:r>
              <a:rPr lang="en-US" baseline="0" dirty="0" smtClean="0"/>
              <a:t>(The data plane is completely separated from the control plane.)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96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7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0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6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9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71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79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8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90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50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4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18D26-B1BB-415E-8F05-AAD0E16338AB}" type="datetimeFigureOut">
              <a:rPr lang="en-US" smtClean="0"/>
              <a:t>4/12/2011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8F8BFE-CAC7-418A-8F32-E57B9626C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1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upload.wikimedia.org/wikipedia/commons/0/0f/Dryad11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Evelyn_De_Morga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1175"/>
            <a:ext cx="7772400" cy="1470025"/>
          </a:xfrm>
        </p:spPr>
        <p:txBody>
          <a:bodyPr/>
          <a:lstStyle/>
          <a:p>
            <a:r>
              <a:rPr lang="en-US" dirty="0"/>
              <a:t>Programming clusters with DryadLINQ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2057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Mihai </a:t>
            </a:r>
            <a:r>
              <a:rPr lang="en-US" dirty="0" smtClean="0">
                <a:solidFill>
                  <a:schemeClr val="tx1"/>
                </a:solidFill>
              </a:rPr>
              <a:t>Budiu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Microsoft </a:t>
            </a:r>
            <a:r>
              <a:rPr lang="en-US" dirty="0" smtClean="0">
                <a:solidFill>
                  <a:schemeClr val="tx1"/>
                </a:solidFill>
              </a:rPr>
              <a:t>Research, Silicon Valley</a:t>
            </a:r>
          </a:p>
          <a:p>
            <a:r>
              <a:rPr lang="en-US" sz="2400" i="1" dirty="0" smtClean="0">
                <a:solidFill>
                  <a:schemeClr val="tx1"/>
                </a:solidFill>
              </a:rPr>
              <a:t>Association of C and C++ </a:t>
            </a:r>
            <a:r>
              <a:rPr lang="en-US" sz="2400" i="1" dirty="0" smtClean="0">
                <a:solidFill>
                  <a:schemeClr val="tx1"/>
                </a:solidFill>
              </a:rPr>
              <a:t>Users (ACCU)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1800" dirty="0" smtClean="0">
                <a:solidFill>
                  <a:schemeClr val="tx1"/>
                </a:solidFill>
              </a:rPr>
              <a:t>Mountain View, CA, April </a:t>
            </a:r>
            <a:r>
              <a:rPr lang="en-US" sz="1800" dirty="0" smtClean="0">
                <a:solidFill>
                  <a:schemeClr val="tx1"/>
                </a:solidFill>
              </a:rPr>
              <a:t>13, 2011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057401"/>
            <a:ext cx="799643" cy="2514600"/>
          </a:xfrm>
          <a:prstGeom prst="rect">
            <a:avLst/>
          </a:prstGeom>
          <a:noFill/>
        </p:spPr>
      </p:pic>
      <p:pic>
        <p:nvPicPr>
          <p:cNvPr id="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057400"/>
            <a:ext cx="799643" cy="2514600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057400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057400"/>
            <a:ext cx="799643" cy="2514600"/>
          </a:xfrm>
          <a:prstGeom prst="rect">
            <a:avLst/>
          </a:prstGeom>
          <a:noFill/>
        </p:spPr>
      </p:pic>
      <p:pic>
        <p:nvPicPr>
          <p:cNvPr id="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057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0574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2057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2057400"/>
            <a:ext cx="799643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2151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64024" y="4735830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26024" y="4730115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864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8194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1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800600"/>
            <a:ext cx="281940" cy="487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934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196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352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902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9624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40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  <p:pic>
        <p:nvPicPr>
          <p:cNvPr id="4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495800"/>
            <a:ext cx="481434" cy="468630"/>
          </a:xfrm>
          <a:prstGeom prst="rect">
            <a:avLst/>
          </a:prstGeom>
          <a:noFill/>
        </p:spPr>
      </p:pic>
      <p:pic>
        <p:nvPicPr>
          <p:cNvPr id="46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800600"/>
            <a:ext cx="281940" cy="487680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2895600" y="1219200"/>
            <a:ext cx="2848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2D DAG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multi-machine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virtualized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6837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4191000" y="2514600"/>
            <a:ext cx="1219200" cy="3429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Job Structure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19600" y="31242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perl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2026024" y="3510915"/>
            <a:ext cx="916352" cy="671786"/>
          </a:xfrm>
          <a:prstGeom prst="curvedConnector3">
            <a:avLst>
              <a:gd name="adj1" fmla="val 361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390900"/>
            <a:ext cx="717176" cy="653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181600" y="3390900"/>
            <a:ext cx="806824" cy="12630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19600" y="4038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19600" y="4800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305300"/>
            <a:ext cx="717176" cy="4248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17176" cy="337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181600" y="4653915"/>
            <a:ext cx="806824" cy="4133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181600" y="4305300"/>
            <a:ext cx="806824" cy="3486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181600" y="3390900"/>
            <a:ext cx="806824" cy="1962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181600" y="3587115"/>
            <a:ext cx="806824" cy="718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181600" y="3587115"/>
            <a:ext cx="806824" cy="1480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76200" y="2209800"/>
            <a:ext cx="947695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Input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447800" y="5638800"/>
            <a:ext cx="1802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Vertices </a:t>
            </a:r>
            <a:br>
              <a:rPr lang="en-US" sz="2800" i="1" dirty="0" smtClean="0"/>
            </a:br>
            <a:r>
              <a:rPr lang="en-US" sz="2800" i="1" dirty="0" smtClean="0"/>
              <a:t>(processes)</a:t>
            </a:r>
            <a:endParaRPr lang="en-US" sz="2800" i="1" dirty="0"/>
          </a:p>
        </p:txBody>
      </p:sp>
      <p:cxnSp>
        <p:nvCxnSpPr>
          <p:cNvPr id="50" name="Straight Arrow Connector 49"/>
          <p:cNvCxnSpPr>
            <a:stCxn id="49" idx="0"/>
            <a:endCxn id="15" idx="2"/>
          </p:cNvCxnSpPr>
          <p:nvPr/>
        </p:nvCxnSpPr>
        <p:spPr>
          <a:xfrm rot="16200000" flipV="1">
            <a:off x="1822349" y="5111851"/>
            <a:ext cx="381000" cy="67289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0"/>
            <a:endCxn id="16" idx="2"/>
          </p:cNvCxnSpPr>
          <p:nvPr/>
        </p:nvCxnSpPr>
        <p:spPr>
          <a:xfrm rot="5400000" flipH="1" flipV="1">
            <a:off x="2514368" y="4831745"/>
            <a:ext cx="641985" cy="97212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930206" y="2590800"/>
            <a:ext cx="1213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Output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58" name="TextBox 57"/>
          <p:cNvSpPr txBox="1"/>
          <p:nvPr/>
        </p:nvSpPr>
        <p:spPr>
          <a:xfrm>
            <a:off x="2057400" y="2057400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Channels</a:t>
            </a:r>
            <a:endParaRPr lang="en-US" sz="2800" i="1" dirty="0"/>
          </a:p>
        </p:txBody>
      </p:sp>
      <p:cxnSp>
        <p:nvCxnSpPr>
          <p:cNvPr id="59" name="Straight Arrow Connector 58"/>
          <p:cNvCxnSpPr>
            <a:stCxn id="58" idx="2"/>
          </p:cNvCxnSpPr>
          <p:nvPr/>
        </p:nvCxnSpPr>
        <p:spPr>
          <a:xfrm rot="5400000">
            <a:off x="2084993" y="3010228"/>
            <a:ext cx="1153182" cy="29396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19600" y="2514600"/>
            <a:ext cx="100206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Stage</a:t>
            </a:r>
            <a:endParaRPr lang="en-US" sz="2800" i="1" dirty="0"/>
          </a:p>
        </p:txBody>
      </p:sp>
      <p:pic>
        <p:nvPicPr>
          <p:cNvPr id="6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0" y="5334000"/>
            <a:ext cx="613339" cy="621030"/>
          </a:xfrm>
          <a:prstGeom prst="rect">
            <a:avLst/>
          </a:prstGeom>
          <a:noFill/>
        </p:spPr>
      </p:pic>
      <p:cxnSp>
        <p:nvCxnSpPr>
          <p:cNvPr id="66" name="Straight Arrow Connector 65"/>
          <p:cNvCxnSpPr>
            <a:stCxn id="16" idx="3"/>
            <a:endCxn id="19" idx="1"/>
          </p:cNvCxnSpPr>
          <p:nvPr/>
        </p:nvCxnSpPr>
        <p:spPr>
          <a:xfrm flipV="1">
            <a:off x="3702424" y="4653915"/>
            <a:ext cx="2286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" idx="3"/>
            <a:endCxn id="8" idx="1"/>
          </p:cNvCxnSpPr>
          <p:nvPr/>
        </p:nvCxnSpPr>
        <p:spPr>
          <a:xfrm flipV="1">
            <a:off x="3702424" y="3587115"/>
            <a:ext cx="2286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"/>
          <p:cNvCxnSpPr>
            <a:stCxn id="5" idx="3"/>
          </p:cNvCxnSpPr>
          <p:nvPr/>
        </p:nvCxnSpPr>
        <p:spPr>
          <a:xfrm>
            <a:off x="2026024" y="3510915"/>
            <a:ext cx="934459" cy="41828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65" idx="1"/>
          </p:cNvCxnSpPr>
          <p:nvPr/>
        </p:nvCxnSpPr>
        <p:spPr>
          <a:xfrm>
            <a:off x="6750424" y="4653915"/>
            <a:ext cx="1631576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8" idx="2"/>
          </p:cNvCxnSpPr>
          <p:nvPr/>
        </p:nvCxnSpPr>
        <p:spPr>
          <a:xfrm rot="16200000" flipH="1">
            <a:off x="2846993" y="2542193"/>
            <a:ext cx="1153180" cy="1230033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17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95400" y="19050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600" y="4343400"/>
            <a:ext cx="9906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 rot="16200000" flipH="1">
            <a:off x="876300" y="3352800"/>
            <a:ext cx="1905000" cy="7620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24000" y="29718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0" y="32004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0" y="34290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0" y="36576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86000" y="3124200"/>
            <a:ext cx="985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Items</a:t>
            </a:r>
            <a:endParaRPr lang="en-US" sz="28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62400" y="1295400"/>
            <a:ext cx="4267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Finite streams of items</a:t>
            </a:r>
          </a:p>
          <a:p>
            <a:endParaRPr lang="en-US" sz="2800" dirty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distributed filesystem files</a:t>
            </a:r>
            <a:br>
              <a:rPr lang="en-US" sz="2800" dirty="0" smtClean="0"/>
            </a:br>
            <a:r>
              <a:rPr lang="en-US" sz="2800" dirty="0" smtClean="0"/>
              <a:t>  	(persistent)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SMB/NTFS files </a:t>
            </a:r>
            <a:br>
              <a:rPr lang="en-US" sz="2800" dirty="0" smtClean="0"/>
            </a:br>
            <a:r>
              <a:rPr lang="en-US" sz="2800" dirty="0" smtClean="0"/>
              <a:t>  	(temporary)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TCP pipes</a:t>
            </a:r>
            <a:br>
              <a:rPr lang="en-US" sz="2800" dirty="0" smtClean="0"/>
            </a:br>
            <a:r>
              <a:rPr lang="en-US" sz="2800" dirty="0" smtClean="0"/>
              <a:t>  	(inter-machine)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memory FIFOs </a:t>
            </a:r>
            <a:br>
              <a:rPr lang="en-US" sz="2800" dirty="0" smtClean="0"/>
            </a:br>
            <a:r>
              <a:rPr lang="en-US" sz="2800" dirty="0" smtClean="0"/>
              <a:t>  	(intra-machine)</a:t>
            </a:r>
          </a:p>
        </p:txBody>
      </p:sp>
    </p:spTree>
    <p:extLst>
      <p:ext uri="{BB962C8B-B14F-4D97-AF65-F5344CB8AC3E}">
        <p14:creationId xmlns:p14="http://schemas.microsoft.com/office/powerpoint/2010/main" val="186329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4694374"/>
            <a:ext cx="691911" cy="1020626"/>
          </a:xfrm>
          <a:prstGeom prst="rect">
            <a:avLst/>
          </a:prstGeom>
          <a:noFill/>
        </p:spPr>
      </p:pic>
      <p:pic>
        <p:nvPicPr>
          <p:cNvPr id="73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4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694374"/>
            <a:ext cx="691911" cy="1020626"/>
          </a:xfrm>
          <a:prstGeom prst="rect">
            <a:avLst/>
          </a:prstGeom>
          <a:noFill/>
        </p:spPr>
      </p:pic>
      <p:sp>
        <p:nvSpPr>
          <p:cNvPr id="75" name="Freeform 74"/>
          <p:cNvSpPr/>
          <p:nvPr/>
        </p:nvSpPr>
        <p:spPr>
          <a:xfrm>
            <a:off x="606640" y="3151573"/>
            <a:ext cx="7459463" cy="997505"/>
          </a:xfrm>
          <a:custGeom>
            <a:avLst/>
            <a:gdLst>
              <a:gd name="connsiteX0" fmla="*/ 538579 w 7739849"/>
              <a:gd name="connsiteY0" fmla="*/ 328474 h 985421"/>
              <a:gd name="connsiteX1" fmla="*/ 645111 w 7739849"/>
              <a:gd name="connsiteY1" fmla="*/ 168676 h 985421"/>
              <a:gd name="connsiteX2" fmla="*/ 2074416 w 7739849"/>
              <a:gd name="connsiteY2" fmla="*/ 168676 h 985421"/>
              <a:gd name="connsiteX3" fmla="*/ 4071892 w 7739849"/>
              <a:gd name="connsiteY3" fmla="*/ 239697 h 985421"/>
              <a:gd name="connsiteX4" fmla="*/ 7187954 w 7739849"/>
              <a:gd name="connsiteY4" fmla="*/ 62144 h 985421"/>
              <a:gd name="connsiteX5" fmla="*/ 7383263 w 7739849"/>
              <a:gd name="connsiteY5" fmla="*/ 612559 h 985421"/>
              <a:gd name="connsiteX6" fmla="*/ 6051612 w 7739849"/>
              <a:gd name="connsiteY6" fmla="*/ 941033 h 985421"/>
              <a:gd name="connsiteX7" fmla="*/ 3876583 w 7739849"/>
              <a:gd name="connsiteY7" fmla="*/ 878889 h 985421"/>
              <a:gd name="connsiteX8" fmla="*/ 538579 w 7739849"/>
              <a:gd name="connsiteY8" fmla="*/ 328474 h 9854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60516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58992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48924"/>
              <a:gd name="connsiteX1" fmla="*/ 645111 w 7739849"/>
              <a:gd name="connsiteY1" fmla="*/ 168676 h 948924"/>
              <a:gd name="connsiteX2" fmla="*/ 2074416 w 7739849"/>
              <a:gd name="connsiteY2" fmla="*/ 168676 h 948924"/>
              <a:gd name="connsiteX3" fmla="*/ 4071892 w 7739849"/>
              <a:gd name="connsiteY3" fmla="*/ 239697 h 948924"/>
              <a:gd name="connsiteX4" fmla="*/ 7187954 w 7739849"/>
              <a:gd name="connsiteY4" fmla="*/ 62144 h 948924"/>
              <a:gd name="connsiteX5" fmla="*/ 7383263 w 7739849"/>
              <a:gd name="connsiteY5" fmla="*/ 612559 h 948924"/>
              <a:gd name="connsiteX6" fmla="*/ 7374385 w 7739849"/>
              <a:gd name="connsiteY6" fmla="*/ 773837 h 948924"/>
              <a:gd name="connsiteX7" fmla="*/ 5899212 w 7739849"/>
              <a:gd name="connsiteY7" fmla="*/ 941033 h 948924"/>
              <a:gd name="connsiteX8" fmla="*/ 3876583 w 7739849"/>
              <a:gd name="connsiteY8" fmla="*/ 726489 h 948924"/>
              <a:gd name="connsiteX9" fmla="*/ 538579 w 77398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647127"/>
              <a:gd name="connsiteY0" fmla="*/ 328474 h 948924"/>
              <a:gd name="connsiteX1" fmla="*/ 645111 w 7647127"/>
              <a:gd name="connsiteY1" fmla="*/ 168676 h 948924"/>
              <a:gd name="connsiteX2" fmla="*/ 2074416 w 7647127"/>
              <a:gd name="connsiteY2" fmla="*/ 168676 h 948924"/>
              <a:gd name="connsiteX3" fmla="*/ 4071892 w 7647127"/>
              <a:gd name="connsiteY3" fmla="*/ 239697 h 948924"/>
              <a:gd name="connsiteX4" fmla="*/ 6883154 w 7647127"/>
              <a:gd name="connsiteY4" fmla="*/ 62144 h 948924"/>
              <a:gd name="connsiteX5" fmla="*/ 7535663 w 7647127"/>
              <a:gd name="connsiteY5" fmla="*/ 612559 h 948924"/>
              <a:gd name="connsiteX6" fmla="*/ 7374385 w 7647127"/>
              <a:gd name="connsiteY6" fmla="*/ 773837 h 948924"/>
              <a:gd name="connsiteX7" fmla="*/ 5899212 w 7647127"/>
              <a:gd name="connsiteY7" fmla="*/ 941033 h 948924"/>
              <a:gd name="connsiteX8" fmla="*/ 3876583 w 7647127"/>
              <a:gd name="connsiteY8" fmla="*/ 726489 h 948924"/>
              <a:gd name="connsiteX9" fmla="*/ 538579 w 7647127"/>
              <a:gd name="connsiteY9" fmla="*/ 328474 h 948924"/>
              <a:gd name="connsiteX0" fmla="*/ 538579 w 7535663"/>
              <a:gd name="connsiteY0" fmla="*/ 328474 h 960021"/>
              <a:gd name="connsiteX1" fmla="*/ 645111 w 7535663"/>
              <a:gd name="connsiteY1" fmla="*/ 168676 h 960021"/>
              <a:gd name="connsiteX2" fmla="*/ 2074416 w 7535663"/>
              <a:gd name="connsiteY2" fmla="*/ 168676 h 960021"/>
              <a:gd name="connsiteX3" fmla="*/ 4071892 w 7535663"/>
              <a:gd name="connsiteY3" fmla="*/ 239697 h 960021"/>
              <a:gd name="connsiteX4" fmla="*/ 6883154 w 7535663"/>
              <a:gd name="connsiteY4" fmla="*/ 62144 h 960021"/>
              <a:gd name="connsiteX5" fmla="*/ 7535663 w 7535663"/>
              <a:gd name="connsiteY5" fmla="*/ 612559 h 960021"/>
              <a:gd name="connsiteX6" fmla="*/ 5899212 w 7535663"/>
              <a:gd name="connsiteY6" fmla="*/ 941033 h 960021"/>
              <a:gd name="connsiteX7" fmla="*/ 3876583 w 7535663"/>
              <a:gd name="connsiteY7" fmla="*/ 726489 h 960021"/>
              <a:gd name="connsiteX8" fmla="*/ 538579 w 7535663"/>
              <a:gd name="connsiteY8" fmla="*/ 328474 h 960021"/>
              <a:gd name="connsiteX0" fmla="*/ 538579 w 7577709"/>
              <a:gd name="connsiteY0" fmla="*/ 328474 h 972845"/>
              <a:gd name="connsiteX1" fmla="*/ 645111 w 7577709"/>
              <a:gd name="connsiteY1" fmla="*/ 168676 h 972845"/>
              <a:gd name="connsiteX2" fmla="*/ 2074416 w 7577709"/>
              <a:gd name="connsiteY2" fmla="*/ 168676 h 972845"/>
              <a:gd name="connsiteX3" fmla="*/ 4071892 w 7577709"/>
              <a:gd name="connsiteY3" fmla="*/ 239697 h 972845"/>
              <a:gd name="connsiteX4" fmla="*/ 6883154 w 7577709"/>
              <a:gd name="connsiteY4" fmla="*/ 62144 h 972845"/>
              <a:gd name="connsiteX5" fmla="*/ 7535663 w 7577709"/>
              <a:gd name="connsiteY5" fmla="*/ 612559 h 972845"/>
              <a:gd name="connsiteX6" fmla="*/ 7135428 w 7577709"/>
              <a:gd name="connsiteY6" fmla="*/ 917359 h 972845"/>
              <a:gd name="connsiteX7" fmla="*/ 5899212 w 7577709"/>
              <a:gd name="connsiteY7" fmla="*/ 941033 h 972845"/>
              <a:gd name="connsiteX8" fmla="*/ 3876583 w 7577709"/>
              <a:gd name="connsiteY8" fmla="*/ 726489 h 972845"/>
              <a:gd name="connsiteX9" fmla="*/ 538579 w 7577709"/>
              <a:gd name="connsiteY9" fmla="*/ 328474 h 972845"/>
              <a:gd name="connsiteX0" fmla="*/ 538579 w 7577709"/>
              <a:gd name="connsiteY0" fmla="*/ 328474 h 980982"/>
              <a:gd name="connsiteX1" fmla="*/ 645111 w 7577709"/>
              <a:gd name="connsiteY1" fmla="*/ 168676 h 980982"/>
              <a:gd name="connsiteX2" fmla="*/ 2074416 w 7577709"/>
              <a:gd name="connsiteY2" fmla="*/ 168676 h 980982"/>
              <a:gd name="connsiteX3" fmla="*/ 4071892 w 7577709"/>
              <a:gd name="connsiteY3" fmla="*/ 239697 h 980982"/>
              <a:gd name="connsiteX4" fmla="*/ 6883154 w 7577709"/>
              <a:gd name="connsiteY4" fmla="*/ 62144 h 980982"/>
              <a:gd name="connsiteX5" fmla="*/ 7535663 w 7577709"/>
              <a:gd name="connsiteY5" fmla="*/ 612559 h 980982"/>
              <a:gd name="connsiteX6" fmla="*/ 7135428 w 7577709"/>
              <a:gd name="connsiteY6" fmla="*/ 917359 h 980982"/>
              <a:gd name="connsiteX7" fmla="*/ 5899212 w 7577709"/>
              <a:gd name="connsiteY7" fmla="*/ 941033 h 980982"/>
              <a:gd name="connsiteX8" fmla="*/ 3876583 w 7577709"/>
              <a:gd name="connsiteY8" fmla="*/ 878889 h 980982"/>
              <a:gd name="connsiteX9" fmla="*/ 538579 w 7577709"/>
              <a:gd name="connsiteY9" fmla="*/ 328474 h 980982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2243092 w 7577709"/>
              <a:gd name="connsiteY9" fmla="*/ 562991 h 972105"/>
              <a:gd name="connsiteX10" fmla="*/ 538579 w 7577709"/>
              <a:gd name="connsiteY10" fmla="*/ 328474 h 972105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3361678 w 7577709"/>
              <a:gd name="connsiteY9" fmla="*/ 646590 h 972105"/>
              <a:gd name="connsiteX10" fmla="*/ 2243092 w 7577709"/>
              <a:gd name="connsiteY10" fmla="*/ 562991 h 972105"/>
              <a:gd name="connsiteX11" fmla="*/ 538579 w 7577709"/>
              <a:gd name="connsiteY11" fmla="*/ 328474 h 9721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4605292 w 7577709"/>
              <a:gd name="connsiteY3" fmla="*/ 112697 h 997505"/>
              <a:gd name="connsiteX4" fmla="*/ 6883154 w 7577709"/>
              <a:gd name="connsiteY4" fmla="*/ 87544 h 997505"/>
              <a:gd name="connsiteX5" fmla="*/ 7535663 w 7577709"/>
              <a:gd name="connsiteY5" fmla="*/ 637959 h 997505"/>
              <a:gd name="connsiteX6" fmla="*/ 7135428 w 7577709"/>
              <a:gd name="connsiteY6" fmla="*/ 942759 h 997505"/>
              <a:gd name="connsiteX7" fmla="*/ 5899212 w 7577709"/>
              <a:gd name="connsiteY7" fmla="*/ 966433 h 997505"/>
              <a:gd name="connsiteX8" fmla="*/ 3876583 w 7577709"/>
              <a:gd name="connsiteY8" fmla="*/ 904289 h 997505"/>
              <a:gd name="connsiteX9" fmla="*/ 3361678 w 7577709"/>
              <a:gd name="connsiteY9" fmla="*/ 671990 h 997505"/>
              <a:gd name="connsiteX10" fmla="*/ 2243092 w 7577709"/>
              <a:gd name="connsiteY10" fmla="*/ 588391 h 997505"/>
              <a:gd name="connsiteX11" fmla="*/ 538579 w 7577709"/>
              <a:gd name="connsiteY11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361678 w 7577709"/>
              <a:gd name="connsiteY10" fmla="*/ 6719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01509"/>
              <a:gd name="connsiteY0" fmla="*/ 328474 h 997505"/>
              <a:gd name="connsiteX1" fmla="*/ 645111 w 7501509"/>
              <a:gd name="connsiteY1" fmla="*/ 168676 h 997505"/>
              <a:gd name="connsiteX2" fmla="*/ 2074416 w 7501509"/>
              <a:gd name="connsiteY2" fmla="*/ 168676 h 997505"/>
              <a:gd name="connsiteX3" fmla="*/ 3062057 w 7501509"/>
              <a:gd name="connsiteY3" fmla="*/ 142043 h 997505"/>
              <a:gd name="connsiteX4" fmla="*/ 4605292 w 7501509"/>
              <a:gd name="connsiteY4" fmla="*/ 87297 h 997505"/>
              <a:gd name="connsiteX5" fmla="*/ 6883154 w 7501509"/>
              <a:gd name="connsiteY5" fmla="*/ 62144 h 997505"/>
              <a:gd name="connsiteX6" fmla="*/ 7459463 w 7501509"/>
              <a:gd name="connsiteY6" fmla="*/ 460159 h 997505"/>
              <a:gd name="connsiteX7" fmla="*/ 7135428 w 7501509"/>
              <a:gd name="connsiteY7" fmla="*/ 917359 h 997505"/>
              <a:gd name="connsiteX8" fmla="*/ 5899212 w 7501509"/>
              <a:gd name="connsiteY8" fmla="*/ 941033 h 997505"/>
              <a:gd name="connsiteX9" fmla="*/ 3876583 w 7501509"/>
              <a:gd name="connsiteY9" fmla="*/ 878889 h 997505"/>
              <a:gd name="connsiteX10" fmla="*/ 3056878 w 7501509"/>
              <a:gd name="connsiteY10" fmla="*/ 494190 h 997505"/>
              <a:gd name="connsiteX11" fmla="*/ 2243092 w 7501509"/>
              <a:gd name="connsiteY11" fmla="*/ 486791 h 997505"/>
              <a:gd name="connsiteX12" fmla="*/ 538579 w 7501509"/>
              <a:gd name="connsiteY12" fmla="*/ 328474 h 997505"/>
              <a:gd name="connsiteX0" fmla="*/ 538579 w 7459463"/>
              <a:gd name="connsiteY0" fmla="*/ 328474 h 997505"/>
              <a:gd name="connsiteX1" fmla="*/ 645111 w 7459463"/>
              <a:gd name="connsiteY1" fmla="*/ 168676 h 997505"/>
              <a:gd name="connsiteX2" fmla="*/ 2074416 w 7459463"/>
              <a:gd name="connsiteY2" fmla="*/ 168676 h 997505"/>
              <a:gd name="connsiteX3" fmla="*/ 3062057 w 7459463"/>
              <a:gd name="connsiteY3" fmla="*/ 142043 h 997505"/>
              <a:gd name="connsiteX4" fmla="*/ 4605292 w 7459463"/>
              <a:gd name="connsiteY4" fmla="*/ 87297 h 997505"/>
              <a:gd name="connsiteX5" fmla="*/ 6883154 w 7459463"/>
              <a:gd name="connsiteY5" fmla="*/ 62144 h 997505"/>
              <a:gd name="connsiteX6" fmla="*/ 7459463 w 7459463"/>
              <a:gd name="connsiteY6" fmla="*/ 460159 h 997505"/>
              <a:gd name="connsiteX7" fmla="*/ 7135428 w 7459463"/>
              <a:gd name="connsiteY7" fmla="*/ 917359 h 997505"/>
              <a:gd name="connsiteX8" fmla="*/ 5899212 w 7459463"/>
              <a:gd name="connsiteY8" fmla="*/ 941033 h 997505"/>
              <a:gd name="connsiteX9" fmla="*/ 3876583 w 7459463"/>
              <a:gd name="connsiteY9" fmla="*/ 878889 h 997505"/>
              <a:gd name="connsiteX10" fmla="*/ 3056878 w 7459463"/>
              <a:gd name="connsiteY10" fmla="*/ 494190 h 997505"/>
              <a:gd name="connsiteX11" fmla="*/ 2243092 w 7459463"/>
              <a:gd name="connsiteY11" fmla="*/ 486791 h 997505"/>
              <a:gd name="connsiteX12" fmla="*/ 538579 w 7459463"/>
              <a:gd name="connsiteY12" fmla="*/ 328474 h 997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59463" h="997505">
                <a:moveTo>
                  <a:pt x="538579" y="328474"/>
                </a:moveTo>
                <a:cubicBezTo>
                  <a:pt x="0" y="210105"/>
                  <a:pt x="389138" y="195309"/>
                  <a:pt x="645111" y="168676"/>
                </a:cubicBezTo>
                <a:cubicBezTo>
                  <a:pt x="901084" y="142043"/>
                  <a:pt x="1671592" y="173115"/>
                  <a:pt x="2074416" y="168676"/>
                </a:cubicBezTo>
                <a:cubicBezTo>
                  <a:pt x="2477240" y="164237"/>
                  <a:pt x="2640244" y="155606"/>
                  <a:pt x="3062057" y="142043"/>
                </a:cubicBezTo>
                <a:cubicBezTo>
                  <a:pt x="3483870" y="128480"/>
                  <a:pt x="3968443" y="100613"/>
                  <a:pt x="4605292" y="87297"/>
                </a:cubicBezTo>
                <a:cubicBezTo>
                  <a:pt x="5242141" y="73981"/>
                  <a:pt x="6407459" y="0"/>
                  <a:pt x="6883154" y="62144"/>
                </a:cubicBezTo>
                <a:cubicBezTo>
                  <a:pt x="7358849" y="124288"/>
                  <a:pt x="7417417" y="317623"/>
                  <a:pt x="7459463" y="460159"/>
                </a:cubicBezTo>
                <a:cubicBezTo>
                  <a:pt x="7458600" y="641905"/>
                  <a:pt x="7395470" y="837213"/>
                  <a:pt x="7135428" y="917359"/>
                </a:cubicBezTo>
                <a:cubicBezTo>
                  <a:pt x="6875386" y="997505"/>
                  <a:pt x="6442353" y="947445"/>
                  <a:pt x="5899212" y="941033"/>
                </a:cubicBezTo>
                <a:cubicBezTo>
                  <a:pt x="5356071" y="934621"/>
                  <a:pt x="4350305" y="953363"/>
                  <a:pt x="3876583" y="878889"/>
                </a:cubicBezTo>
                <a:cubicBezTo>
                  <a:pt x="3402861" y="804415"/>
                  <a:pt x="3329126" y="559540"/>
                  <a:pt x="3056878" y="494190"/>
                </a:cubicBezTo>
                <a:cubicBezTo>
                  <a:pt x="2784630" y="428840"/>
                  <a:pt x="2644314" y="478899"/>
                  <a:pt x="2243092" y="486791"/>
                </a:cubicBezTo>
                <a:cubicBezTo>
                  <a:pt x="1823376" y="459172"/>
                  <a:pt x="804909" y="406893"/>
                  <a:pt x="538579" y="32847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ine 73"/>
          <p:cNvSpPr>
            <a:spLocks noChangeShapeType="1"/>
          </p:cNvSpPr>
          <p:nvPr/>
        </p:nvSpPr>
        <p:spPr bwMode="auto">
          <a:xfrm>
            <a:off x="7543800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System Architecture</a:t>
            </a:r>
            <a:endParaRPr lang="en-US" dirty="0"/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02556" y="2197768"/>
            <a:ext cx="4671820" cy="58439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/>
              <a:t>Files, TCP, FIFO, Network</a:t>
            </a:r>
            <a:endParaRPr lang="en-US" sz="2800" dirty="0"/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694016" y="2521476"/>
            <a:ext cx="2353984" cy="3345924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6" name="Oval 25"/>
          <p:cNvSpPr>
            <a:spLocks noChangeArrowheads="1"/>
          </p:cNvSpPr>
          <p:nvPr/>
        </p:nvSpPr>
        <p:spPr bwMode="auto">
          <a:xfrm>
            <a:off x="1088573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7" name="Oval 26"/>
          <p:cNvSpPr>
            <a:spLocks noChangeArrowheads="1"/>
          </p:cNvSpPr>
          <p:nvPr/>
        </p:nvSpPr>
        <p:spPr bwMode="auto">
          <a:xfrm>
            <a:off x="1563436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>
            <a:off x="2038300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>
            <a:off x="1326004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0" name="Oval 29"/>
          <p:cNvSpPr>
            <a:spLocks noChangeArrowheads="1"/>
          </p:cNvSpPr>
          <p:nvPr/>
        </p:nvSpPr>
        <p:spPr bwMode="auto">
          <a:xfrm>
            <a:off x="1800868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Oval 30"/>
          <p:cNvSpPr>
            <a:spLocks noChangeArrowheads="1"/>
          </p:cNvSpPr>
          <p:nvPr/>
        </p:nvSpPr>
        <p:spPr bwMode="auto">
          <a:xfrm>
            <a:off x="2275732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2" name="Oval 31"/>
          <p:cNvSpPr>
            <a:spLocks noChangeArrowheads="1"/>
          </p:cNvSpPr>
          <p:nvPr/>
        </p:nvSpPr>
        <p:spPr bwMode="auto">
          <a:xfrm>
            <a:off x="2516654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Oval 32"/>
          <p:cNvSpPr>
            <a:spLocks noChangeArrowheads="1"/>
          </p:cNvSpPr>
          <p:nvPr/>
        </p:nvSpPr>
        <p:spPr bwMode="auto">
          <a:xfrm>
            <a:off x="2038300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4" name="Oval 33"/>
          <p:cNvSpPr>
            <a:spLocks noChangeArrowheads="1"/>
          </p:cNvSpPr>
          <p:nvPr/>
        </p:nvSpPr>
        <p:spPr bwMode="auto">
          <a:xfrm>
            <a:off x="156343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5" name="Oval 34"/>
          <p:cNvSpPr>
            <a:spLocks noChangeArrowheads="1"/>
          </p:cNvSpPr>
          <p:nvPr/>
        </p:nvSpPr>
        <p:spPr bwMode="auto">
          <a:xfrm>
            <a:off x="101175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6" name="Oval 35"/>
          <p:cNvSpPr>
            <a:spLocks noChangeArrowheads="1"/>
          </p:cNvSpPr>
          <p:nvPr/>
        </p:nvSpPr>
        <p:spPr bwMode="auto">
          <a:xfrm>
            <a:off x="1326004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7" name="Oval 36"/>
          <p:cNvSpPr>
            <a:spLocks noChangeArrowheads="1"/>
          </p:cNvSpPr>
          <p:nvPr/>
        </p:nvSpPr>
        <p:spPr bwMode="auto">
          <a:xfrm>
            <a:off x="1800868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8" name="Oval 37"/>
          <p:cNvSpPr>
            <a:spLocks noChangeArrowheads="1"/>
          </p:cNvSpPr>
          <p:nvPr/>
        </p:nvSpPr>
        <p:spPr bwMode="auto">
          <a:xfrm>
            <a:off x="2275732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cxnSp>
        <p:nvCxnSpPr>
          <p:cNvPr id="19" name="AutoShape 38"/>
          <p:cNvCxnSpPr>
            <a:cxnSpLocks noChangeShapeType="1"/>
            <a:stCxn id="6" idx="4"/>
            <a:endCxn id="9" idx="1"/>
          </p:cNvCxnSpPr>
          <p:nvPr/>
        </p:nvCxnSpPr>
        <p:spPr bwMode="auto">
          <a:xfrm rot="16200000" flipH="1">
            <a:off x="1172371" y="3206671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39"/>
          <p:cNvCxnSpPr>
            <a:cxnSpLocks noChangeShapeType="1"/>
            <a:stCxn id="7" idx="3"/>
            <a:endCxn id="9" idx="7"/>
          </p:cNvCxnSpPr>
          <p:nvPr/>
        </p:nvCxnSpPr>
        <p:spPr bwMode="auto">
          <a:xfrm rot="5400000">
            <a:off x="1437511" y="3234380"/>
            <a:ext cx="251851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40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674942" y="3234380"/>
            <a:ext cx="251852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2" name="AutoShape 41"/>
          <p:cNvCxnSpPr>
            <a:cxnSpLocks noChangeShapeType="1"/>
            <a:stCxn id="8" idx="3"/>
            <a:endCxn id="10" idx="0"/>
          </p:cNvCxnSpPr>
          <p:nvPr/>
        </p:nvCxnSpPr>
        <p:spPr bwMode="auto">
          <a:xfrm rot="5400000">
            <a:off x="1884666" y="3178145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3" name="AutoShape 42"/>
          <p:cNvCxnSpPr>
            <a:cxnSpLocks noChangeShapeType="1"/>
            <a:stCxn id="8" idx="5"/>
            <a:endCxn id="11" idx="0"/>
          </p:cNvCxnSpPr>
          <p:nvPr/>
        </p:nvCxnSpPr>
        <p:spPr bwMode="auto">
          <a:xfrm rot="16200000" flipH="1">
            <a:off x="2206042" y="3178144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" name="AutoShape 43"/>
          <p:cNvCxnSpPr>
            <a:cxnSpLocks noChangeShapeType="1"/>
            <a:stCxn id="12" idx="4"/>
            <a:endCxn id="11" idx="7"/>
          </p:cNvCxnSpPr>
          <p:nvPr/>
        </p:nvCxnSpPr>
        <p:spPr bwMode="auto">
          <a:xfrm rot="5400000">
            <a:off x="2445220" y="3204927"/>
            <a:ext cx="223324" cy="1569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5" name="AutoShape 45"/>
          <p:cNvCxnSpPr>
            <a:cxnSpLocks noChangeShapeType="1"/>
            <a:stCxn id="10" idx="4"/>
            <a:endCxn id="13" idx="1"/>
          </p:cNvCxnSpPr>
          <p:nvPr/>
        </p:nvCxnSpPr>
        <p:spPr bwMode="auto">
          <a:xfrm rot="16200000" flipH="1">
            <a:off x="1917609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6" name="AutoShape 46"/>
          <p:cNvCxnSpPr>
            <a:cxnSpLocks noChangeShapeType="1"/>
            <a:stCxn id="10" idx="4"/>
            <a:endCxn id="14" idx="7"/>
          </p:cNvCxnSpPr>
          <p:nvPr/>
        </p:nvCxnSpPr>
        <p:spPr bwMode="auto">
          <a:xfrm rot="5400000">
            <a:off x="1764122" y="3563323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7" name="AutoShape 47"/>
          <p:cNvCxnSpPr>
            <a:cxnSpLocks noChangeShapeType="1"/>
            <a:stCxn id="9" idx="4"/>
            <a:endCxn id="15" idx="7"/>
          </p:cNvCxnSpPr>
          <p:nvPr/>
        </p:nvCxnSpPr>
        <p:spPr bwMode="auto">
          <a:xfrm rot="5400000">
            <a:off x="1250852" y="3524914"/>
            <a:ext cx="157438" cy="2303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8" name="AutoShape 48"/>
          <p:cNvCxnSpPr>
            <a:cxnSpLocks noChangeShapeType="1"/>
            <a:stCxn id="9" idx="4"/>
            <a:endCxn id="14" idx="1"/>
          </p:cNvCxnSpPr>
          <p:nvPr/>
        </p:nvCxnSpPr>
        <p:spPr bwMode="auto">
          <a:xfrm rot="16200000" flipH="1">
            <a:off x="1442746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9" name="AutoShape 51"/>
          <p:cNvCxnSpPr>
            <a:cxnSpLocks noChangeShapeType="1"/>
            <a:stCxn id="14" idx="5"/>
            <a:endCxn id="17" idx="1"/>
          </p:cNvCxnSpPr>
          <p:nvPr/>
        </p:nvCxnSpPr>
        <p:spPr bwMode="auto">
          <a:xfrm rot="16200000" flipH="1">
            <a:off x="1739397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1" name="AutoShape 53"/>
          <p:cNvCxnSpPr>
            <a:cxnSpLocks noChangeShapeType="1"/>
            <a:stCxn id="13" idx="3"/>
            <a:endCxn id="17" idx="0"/>
          </p:cNvCxnSpPr>
          <p:nvPr/>
        </p:nvCxnSpPr>
        <p:spPr bwMode="auto">
          <a:xfrm rot="5400000">
            <a:off x="1949122" y="3826989"/>
            <a:ext cx="9441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2" name="AutoShape 54"/>
          <p:cNvCxnSpPr>
            <a:cxnSpLocks noChangeShapeType="1"/>
            <a:stCxn id="14" idx="3"/>
            <a:endCxn id="16" idx="7"/>
          </p:cNvCxnSpPr>
          <p:nvPr/>
        </p:nvCxnSpPr>
        <p:spPr bwMode="auto">
          <a:xfrm rot="5400000">
            <a:off x="1501965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3" name="AutoShape 55"/>
          <p:cNvCxnSpPr>
            <a:cxnSpLocks noChangeShapeType="1"/>
            <a:stCxn id="15" idx="5"/>
            <a:endCxn id="16" idx="1"/>
          </p:cNvCxnSpPr>
          <p:nvPr/>
        </p:nvCxnSpPr>
        <p:spPr bwMode="auto">
          <a:xfrm rot="16200000" flipH="1">
            <a:off x="1226126" y="3844819"/>
            <a:ext cx="122940" cy="14635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4" name="AutoShape 56"/>
          <p:cNvCxnSpPr>
            <a:cxnSpLocks noChangeShapeType="1"/>
            <a:stCxn id="13" idx="5"/>
            <a:endCxn id="18" idx="1"/>
          </p:cNvCxnSpPr>
          <p:nvPr/>
        </p:nvCxnSpPr>
        <p:spPr bwMode="auto">
          <a:xfrm rot="16200000" flipH="1">
            <a:off x="2214261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5" name="Text Box 57"/>
          <p:cNvSpPr txBox="1">
            <a:spLocks noChangeArrowheads="1"/>
          </p:cNvSpPr>
          <p:nvPr/>
        </p:nvSpPr>
        <p:spPr bwMode="auto">
          <a:xfrm>
            <a:off x="914401" y="25146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/>
              <a:t>job schedule</a:t>
            </a:r>
          </a:p>
        </p:txBody>
      </p:sp>
      <p:sp>
        <p:nvSpPr>
          <p:cNvPr id="37" name="Line 68"/>
          <p:cNvSpPr>
            <a:spLocks noChangeShapeType="1"/>
          </p:cNvSpPr>
          <p:nvPr/>
        </p:nvSpPr>
        <p:spPr bwMode="auto">
          <a:xfrm>
            <a:off x="990806" y="5704113"/>
            <a:ext cx="6892506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8" name="Line 69"/>
          <p:cNvSpPr>
            <a:spLocks noChangeShapeType="1"/>
          </p:cNvSpPr>
          <p:nvPr/>
        </p:nvSpPr>
        <p:spPr bwMode="auto">
          <a:xfrm>
            <a:off x="1957991" y="5446294"/>
            <a:ext cx="0" cy="2578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9" name="Line 70"/>
          <p:cNvSpPr>
            <a:spLocks noChangeShapeType="1"/>
          </p:cNvSpPr>
          <p:nvPr/>
        </p:nvSpPr>
        <p:spPr bwMode="auto">
          <a:xfrm>
            <a:off x="4000604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5344886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1" name="Line 73"/>
          <p:cNvSpPr>
            <a:spLocks noChangeShapeType="1"/>
          </p:cNvSpPr>
          <p:nvPr/>
        </p:nvSpPr>
        <p:spPr bwMode="auto">
          <a:xfrm>
            <a:off x="6374922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3" name="Oval 76"/>
          <p:cNvSpPr>
            <a:spLocks noChangeArrowheads="1"/>
          </p:cNvSpPr>
          <p:nvPr/>
        </p:nvSpPr>
        <p:spPr bwMode="auto">
          <a:xfrm>
            <a:off x="188117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4" name="Oval 77"/>
          <p:cNvSpPr>
            <a:spLocks noChangeArrowheads="1"/>
          </p:cNvSpPr>
          <p:nvPr/>
        </p:nvSpPr>
        <p:spPr bwMode="auto">
          <a:xfrm>
            <a:off x="392029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5" name="Oval 78"/>
          <p:cNvSpPr>
            <a:spLocks noChangeArrowheads="1"/>
          </p:cNvSpPr>
          <p:nvPr/>
        </p:nvSpPr>
        <p:spPr bwMode="auto">
          <a:xfrm>
            <a:off x="5264579" y="5641091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6" name="Oval 79"/>
          <p:cNvSpPr>
            <a:spLocks noChangeArrowheads="1"/>
          </p:cNvSpPr>
          <p:nvPr/>
        </p:nvSpPr>
        <p:spPr bwMode="auto">
          <a:xfrm>
            <a:off x="6294613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7" name="Oval 80"/>
          <p:cNvSpPr>
            <a:spLocks noChangeArrowheads="1"/>
          </p:cNvSpPr>
          <p:nvPr/>
        </p:nvSpPr>
        <p:spPr bwMode="auto">
          <a:xfrm>
            <a:off x="7467600" y="5638800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8" name="Text Box 83"/>
          <p:cNvSpPr txBox="1">
            <a:spLocks noChangeArrowheads="1"/>
          </p:cNvSpPr>
          <p:nvPr/>
        </p:nvSpPr>
        <p:spPr bwMode="auto">
          <a:xfrm>
            <a:off x="5344886" y="1676400"/>
            <a:ext cx="24895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/>
              <a:t>data plane</a:t>
            </a:r>
          </a:p>
        </p:txBody>
      </p:sp>
      <p:sp>
        <p:nvSpPr>
          <p:cNvPr id="49" name="Text Box 84"/>
          <p:cNvSpPr txBox="1">
            <a:spLocks noChangeArrowheads="1"/>
          </p:cNvSpPr>
          <p:nvPr/>
        </p:nvSpPr>
        <p:spPr bwMode="auto">
          <a:xfrm>
            <a:off x="2895600" y="5715000"/>
            <a:ext cx="29609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/>
              <a:t>control plane</a:t>
            </a:r>
          </a:p>
        </p:txBody>
      </p:sp>
      <p:cxnSp>
        <p:nvCxnSpPr>
          <p:cNvPr id="52" name="AutoShape 88"/>
          <p:cNvCxnSpPr>
            <a:cxnSpLocks noChangeShapeType="1"/>
            <a:stCxn id="11" idx="3"/>
            <a:endCxn id="13" idx="7"/>
          </p:cNvCxnSpPr>
          <p:nvPr/>
        </p:nvCxnSpPr>
        <p:spPr bwMode="auto">
          <a:xfrm rot="5400000">
            <a:off x="2182750" y="3591031"/>
            <a:ext cx="185965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3" name="AutoShape 89"/>
          <p:cNvCxnSpPr>
            <a:cxnSpLocks noChangeShapeType="1"/>
            <a:stCxn id="11" idx="4"/>
            <a:endCxn id="18" idx="7"/>
          </p:cNvCxnSpPr>
          <p:nvPr/>
        </p:nvCxnSpPr>
        <p:spPr bwMode="auto">
          <a:xfrm rot="16200000" flipH="1">
            <a:off x="2227360" y="3728434"/>
            <a:ext cx="418121" cy="8394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3505201" y="4546121"/>
            <a:ext cx="990806" cy="705376"/>
          </a:xfrm>
          <a:prstGeom prst="rect">
            <a:avLst/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/>
              <a:t>NS,</a:t>
            </a:r>
            <a:br>
              <a:rPr lang="en-US" sz="2800" dirty="0" smtClean="0"/>
            </a:br>
            <a:r>
              <a:rPr lang="en-US" sz="2800" dirty="0" err="1" smtClean="0"/>
              <a:t>Sched</a:t>
            </a:r>
            <a:endParaRPr lang="en-US" sz="2800" dirty="0"/>
          </a:p>
        </p:txBody>
      </p: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4800189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6" name="Rectangle 9"/>
          <p:cNvSpPr>
            <a:spLocks noChangeArrowheads="1"/>
          </p:cNvSpPr>
          <p:nvPr/>
        </p:nvSpPr>
        <p:spPr bwMode="auto">
          <a:xfrm>
            <a:off x="7013892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7" name="Rectangle 13"/>
          <p:cNvSpPr>
            <a:spLocks noChangeArrowheads="1"/>
          </p:cNvSpPr>
          <p:nvPr/>
        </p:nvSpPr>
        <p:spPr bwMode="auto">
          <a:xfrm>
            <a:off x="5907042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9" name="Line 91"/>
          <p:cNvSpPr>
            <a:spLocks noChangeShapeType="1"/>
          </p:cNvSpPr>
          <p:nvPr/>
        </p:nvSpPr>
        <p:spPr bwMode="auto">
          <a:xfrm flipV="1">
            <a:off x="542519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0" name="Line 92"/>
          <p:cNvSpPr>
            <a:spLocks noChangeShapeType="1"/>
          </p:cNvSpPr>
          <p:nvPr/>
        </p:nvSpPr>
        <p:spPr bwMode="auto">
          <a:xfrm>
            <a:off x="6294613" y="2782159"/>
            <a:ext cx="80309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1" name="Line 93"/>
          <p:cNvSpPr>
            <a:spLocks noChangeShapeType="1"/>
          </p:cNvSpPr>
          <p:nvPr/>
        </p:nvSpPr>
        <p:spPr bwMode="auto">
          <a:xfrm>
            <a:off x="7324649" y="2782159"/>
            <a:ext cx="80307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2" name="Line 94"/>
          <p:cNvSpPr>
            <a:spLocks noChangeShapeType="1"/>
          </p:cNvSpPr>
          <p:nvPr/>
        </p:nvSpPr>
        <p:spPr bwMode="auto">
          <a:xfrm>
            <a:off x="5027147" y="2782159"/>
            <a:ext cx="160616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3" name="Line 97"/>
          <p:cNvSpPr>
            <a:spLocks noChangeShapeType="1"/>
          </p:cNvSpPr>
          <p:nvPr/>
        </p:nvSpPr>
        <p:spPr bwMode="auto">
          <a:xfrm flipV="1">
            <a:off x="653204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4" name="Line 98"/>
          <p:cNvSpPr>
            <a:spLocks noChangeShapeType="1"/>
          </p:cNvSpPr>
          <p:nvPr/>
        </p:nvSpPr>
        <p:spPr bwMode="auto">
          <a:xfrm flipV="1">
            <a:off x="7562081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5" name="Line 99"/>
          <p:cNvSpPr>
            <a:spLocks noChangeShapeType="1"/>
          </p:cNvSpPr>
          <p:nvPr/>
        </p:nvSpPr>
        <p:spPr bwMode="auto">
          <a:xfrm>
            <a:off x="5264578" y="3950941"/>
            <a:ext cx="1047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6" name="Line 101"/>
          <p:cNvSpPr>
            <a:spLocks noChangeShapeType="1"/>
          </p:cNvSpPr>
          <p:nvPr/>
        </p:nvSpPr>
        <p:spPr bwMode="auto">
          <a:xfrm>
            <a:off x="6374921" y="3950941"/>
            <a:ext cx="698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7" name="Line 102"/>
          <p:cNvSpPr>
            <a:spLocks noChangeShapeType="1"/>
          </p:cNvSpPr>
          <p:nvPr/>
        </p:nvSpPr>
        <p:spPr bwMode="auto">
          <a:xfrm>
            <a:off x="7481771" y="3950941"/>
            <a:ext cx="698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8" name="Oval 58"/>
          <p:cNvSpPr>
            <a:spLocks noChangeArrowheads="1"/>
          </p:cNvSpPr>
          <p:nvPr/>
        </p:nvSpPr>
        <p:spPr bwMode="auto">
          <a:xfrm>
            <a:off x="4870022" y="3363686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69" name="Oval 59"/>
          <p:cNvSpPr>
            <a:spLocks noChangeArrowheads="1"/>
          </p:cNvSpPr>
          <p:nvPr/>
        </p:nvSpPr>
        <p:spPr bwMode="auto">
          <a:xfrm>
            <a:off x="5980365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70" name="Oval 60"/>
          <p:cNvSpPr>
            <a:spLocks noChangeArrowheads="1"/>
          </p:cNvSpPr>
          <p:nvPr/>
        </p:nvSpPr>
        <p:spPr bwMode="auto">
          <a:xfrm>
            <a:off x="7090708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/>
              <a:t>V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19200" y="5867400"/>
            <a:ext cx="138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manager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334000" y="5867400"/>
            <a:ext cx="8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80" name="Rectangle 24"/>
          <p:cNvSpPr>
            <a:spLocks noChangeArrowheads="1"/>
          </p:cNvSpPr>
          <p:nvPr/>
        </p:nvSpPr>
        <p:spPr bwMode="auto">
          <a:xfrm>
            <a:off x="3200400" y="1752600"/>
            <a:ext cx="5257800" cy="4114800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pic>
        <p:nvPicPr>
          <p:cNvPr id="8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258" y="4620465"/>
            <a:ext cx="691911" cy="1020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888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pic>
        <p:nvPicPr>
          <p:cNvPr id="6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8225" y="1750445"/>
            <a:ext cx="559723" cy="813967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 rot="16200000">
            <a:off x="592896" y="1863846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654780" y="1689367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93645" y="1573048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51" idx="4"/>
            <a:endCxn id="5" idx="0"/>
          </p:cNvCxnSpPr>
          <p:nvPr/>
        </p:nvCxnSpPr>
        <p:spPr>
          <a:xfrm>
            <a:off x="470104" y="2069718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  <a:endCxn id="10" idx="0"/>
          </p:cNvCxnSpPr>
          <p:nvPr/>
        </p:nvCxnSpPr>
        <p:spPr>
          <a:xfrm rot="10800000" flipH="1">
            <a:off x="1177412" y="1895844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9" idx="0"/>
          </p:cNvCxnSpPr>
          <p:nvPr/>
        </p:nvCxnSpPr>
        <p:spPr>
          <a:xfrm>
            <a:off x="1177412" y="2070324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3" idx="0"/>
          </p:cNvCxnSpPr>
          <p:nvPr/>
        </p:nvCxnSpPr>
        <p:spPr>
          <a:xfrm flipV="1">
            <a:off x="2239296" y="1779525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3" idx="0"/>
          </p:cNvCxnSpPr>
          <p:nvPr/>
        </p:nvCxnSpPr>
        <p:spPr>
          <a:xfrm flipV="1">
            <a:off x="2239296" y="1779525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2"/>
          </p:cNvCxnSpPr>
          <p:nvPr/>
        </p:nvCxnSpPr>
        <p:spPr>
          <a:xfrm rot="10800000" flipH="1">
            <a:off x="3478160" y="1692286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16200000">
            <a:off x="206103" y="1952336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1654780" y="2678082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255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8225" y="1808605"/>
            <a:ext cx="766916" cy="756076"/>
          </a:xfrm>
          <a:prstGeom prst="rect">
            <a:avLst/>
          </a:prstGeom>
          <a:noFill/>
        </p:spPr>
      </p:pic>
      <p:pic>
        <p:nvPicPr>
          <p:cNvPr id="10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457" y="1866765"/>
            <a:ext cx="372723" cy="357682"/>
          </a:xfrm>
          <a:prstGeom prst="rect">
            <a:avLst/>
          </a:prstGeom>
          <a:noFill/>
        </p:spPr>
      </p:pic>
      <p:pic>
        <p:nvPicPr>
          <p:cNvPr id="10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341" y="1692286"/>
            <a:ext cx="372723" cy="357682"/>
          </a:xfrm>
          <a:prstGeom prst="rect">
            <a:avLst/>
          </a:prstGeom>
          <a:noFill/>
        </p:spPr>
      </p:pic>
      <p:pic>
        <p:nvPicPr>
          <p:cNvPr id="10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819400"/>
            <a:ext cx="372723" cy="357682"/>
          </a:xfrm>
          <a:prstGeom prst="rect">
            <a:avLst/>
          </a:prstGeom>
          <a:noFill/>
        </p:spPr>
      </p:pic>
      <p:pic>
        <p:nvPicPr>
          <p:cNvPr id="14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1284" y="2691233"/>
            <a:ext cx="559723" cy="813967"/>
          </a:xfrm>
          <a:prstGeom prst="rect">
            <a:avLst/>
          </a:prstGeom>
          <a:noFill/>
        </p:spPr>
      </p:pic>
      <p:sp>
        <p:nvSpPr>
          <p:cNvPr id="150" name="Rounded Rectangle 149"/>
          <p:cNvSpPr/>
          <p:nvPr/>
        </p:nvSpPr>
        <p:spPr>
          <a:xfrm rot="16200000">
            <a:off x="5395955" y="1757759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 rot="16200000">
            <a:off x="6457839" y="158328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 rot="16200000">
            <a:off x="7696704" y="1466961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/>
          <p:cNvCxnSpPr>
            <a:stCxn id="159" idx="4"/>
            <a:endCxn id="150" idx="0"/>
          </p:cNvCxnSpPr>
          <p:nvPr/>
        </p:nvCxnSpPr>
        <p:spPr>
          <a:xfrm>
            <a:off x="5273163" y="1963631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0" idx="2"/>
            <a:endCxn id="151" idx="0"/>
          </p:cNvCxnSpPr>
          <p:nvPr/>
        </p:nvCxnSpPr>
        <p:spPr>
          <a:xfrm rot="10800000" flipH="1">
            <a:off x="5980471" y="1789757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0" idx="2"/>
            <a:endCxn id="160" idx="0"/>
          </p:cNvCxnSpPr>
          <p:nvPr/>
        </p:nvCxnSpPr>
        <p:spPr>
          <a:xfrm>
            <a:off x="5980471" y="1964237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 rot="16200000">
            <a:off x="5009162" y="1846249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le 159"/>
          <p:cNvSpPr/>
          <p:nvPr/>
        </p:nvSpPr>
        <p:spPr>
          <a:xfrm rot="16200000">
            <a:off x="6457839" y="257199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61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1284" y="1702518"/>
            <a:ext cx="766916" cy="756076"/>
          </a:xfrm>
          <a:prstGeom prst="rect">
            <a:avLst/>
          </a:prstGeom>
          <a:noFill/>
        </p:spPr>
      </p:pic>
      <p:sp>
        <p:nvSpPr>
          <p:cNvPr id="162" name="Rounded Rectangle 161"/>
          <p:cNvSpPr/>
          <p:nvPr/>
        </p:nvSpPr>
        <p:spPr>
          <a:xfrm rot="16200000">
            <a:off x="7814691" y="2630155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3" name="Straight Arrow Connector 162"/>
          <p:cNvCxnSpPr>
            <a:stCxn id="160" idx="2"/>
            <a:endCxn id="162" idx="0"/>
          </p:cNvCxnSpPr>
          <p:nvPr/>
        </p:nvCxnSpPr>
        <p:spPr>
          <a:xfrm>
            <a:off x="7042355" y="2778472"/>
            <a:ext cx="943897" cy="5816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1" idx="2"/>
            <a:endCxn id="162" idx="0"/>
          </p:cNvCxnSpPr>
          <p:nvPr/>
        </p:nvCxnSpPr>
        <p:spPr>
          <a:xfrm>
            <a:off x="7042355" y="1789757"/>
            <a:ext cx="943897" cy="104687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7516" y="1760678"/>
            <a:ext cx="372723" cy="357682"/>
          </a:xfrm>
          <a:prstGeom prst="rect">
            <a:avLst/>
          </a:prstGeom>
          <a:noFill/>
        </p:spPr>
      </p:pic>
      <p:pic>
        <p:nvPicPr>
          <p:cNvPr id="166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1586199"/>
            <a:ext cx="372723" cy="357682"/>
          </a:xfrm>
          <a:prstGeom prst="rect">
            <a:avLst/>
          </a:prstGeom>
          <a:noFill/>
        </p:spPr>
      </p:pic>
      <p:pic>
        <p:nvPicPr>
          <p:cNvPr id="167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2667000"/>
            <a:ext cx="372723" cy="357682"/>
          </a:xfrm>
          <a:prstGeom prst="rect">
            <a:avLst/>
          </a:prstGeom>
          <a:noFill/>
        </p:spPr>
      </p:pic>
      <p:sp>
        <p:nvSpPr>
          <p:cNvPr id="168" name="Right Arrow 167"/>
          <p:cNvSpPr/>
          <p:nvPr/>
        </p:nvSpPr>
        <p:spPr>
          <a:xfrm>
            <a:off x="4119715" y="2043398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3310" y="4577923"/>
            <a:ext cx="559723" cy="813967"/>
          </a:xfrm>
          <a:prstGeom prst="rect">
            <a:avLst/>
          </a:prstGeom>
          <a:noFill/>
        </p:spPr>
      </p:pic>
      <p:sp>
        <p:nvSpPr>
          <p:cNvPr id="170" name="Rounded Rectangle 169"/>
          <p:cNvSpPr/>
          <p:nvPr/>
        </p:nvSpPr>
        <p:spPr>
          <a:xfrm rot="16200000">
            <a:off x="587981" y="4691324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 rot="16200000">
            <a:off x="1649865" y="451684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 rot="16200000">
            <a:off x="2888730" y="4400526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3" name="Straight Arrow Connector 172"/>
          <p:cNvCxnSpPr>
            <a:stCxn id="179" idx="4"/>
            <a:endCxn id="170" idx="0"/>
          </p:cNvCxnSpPr>
          <p:nvPr/>
        </p:nvCxnSpPr>
        <p:spPr>
          <a:xfrm>
            <a:off x="465189" y="4897196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0" idx="2"/>
            <a:endCxn id="171" idx="0"/>
          </p:cNvCxnSpPr>
          <p:nvPr/>
        </p:nvCxnSpPr>
        <p:spPr>
          <a:xfrm rot="10800000" flipH="1">
            <a:off x="1172497" y="4723322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70" idx="2"/>
            <a:endCxn id="180" idx="0"/>
          </p:cNvCxnSpPr>
          <p:nvPr/>
        </p:nvCxnSpPr>
        <p:spPr>
          <a:xfrm>
            <a:off x="1172497" y="4897802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71" idx="2"/>
            <a:endCxn id="172" idx="0"/>
          </p:cNvCxnSpPr>
          <p:nvPr/>
        </p:nvCxnSpPr>
        <p:spPr>
          <a:xfrm flipV="1">
            <a:off x="2234381" y="4607003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80" idx="2"/>
            <a:endCxn id="172" idx="0"/>
          </p:cNvCxnSpPr>
          <p:nvPr/>
        </p:nvCxnSpPr>
        <p:spPr>
          <a:xfrm flipV="1">
            <a:off x="2234381" y="4607003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72" idx="2"/>
          </p:cNvCxnSpPr>
          <p:nvPr/>
        </p:nvCxnSpPr>
        <p:spPr>
          <a:xfrm rot="10800000" flipH="1">
            <a:off x="3473245" y="4519764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 rot="16200000">
            <a:off x="201188" y="4779814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 rot="16200000">
            <a:off x="1649865" y="550556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8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542" y="4694243"/>
            <a:ext cx="372723" cy="357682"/>
          </a:xfrm>
          <a:prstGeom prst="rect">
            <a:avLst/>
          </a:prstGeom>
          <a:noFill/>
        </p:spPr>
      </p:pic>
      <p:pic>
        <p:nvPicPr>
          <p:cNvPr id="18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1426" y="4519764"/>
            <a:ext cx="372723" cy="357682"/>
          </a:xfrm>
          <a:prstGeom prst="rect">
            <a:avLst/>
          </a:prstGeom>
          <a:noFill/>
        </p:spPr>
      </p:pic>
      <p:pic>
        <p:nvPicPr>
          <p:cNvPr id="18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5562600"/>
            <a:ext cx="372723" cy="357682"/>
          </a:xfrm>
          <a:prstGeom prst="rect">
            <a:avLst/>
          </a:prstGeom>
          <a:noFill/>
        </p:spPr>
      </p:pic>
      <p:sp>
        <p:nvSpPr>
          <p:cNvPr id="185" name="Right Arrow 184"/>
          <p:cNvSpPr/>
          <p:nvPr/>
        </p:nvSpPr>
        <p:spPr>
          <a:xfrm>
            <a:off x="4114800" y="4876800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6665" y="4189114"/>
            <a:ext cx="559723" cy="813967"/>
          </a:xfrm>
          <a:prstGeom prst="rect">
            <a:avLst/>
          </a:prstGeom>
          <a:noFill/>
        </p:spPr>
      </p:pic>
      <p:sp>
        <p:nvSpPr>
          <p:cNvPr id="187" name="Rounded Rectangle 186"/>
          <p:cNvSpPr/>
          <p:nvPr/>
        </p:nvSpPr>
        <p:spPr>
          <a:xfrm rot="16200000">
            <a:off x="5452491" y="469132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 rot="16200000">
            <a:off x="6534040" y="4210160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 rot="16200000">
            <a:off x="7753240" y="4400527"/>
            <a:ext cx="756076" cy="412955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90" name="Straight Arrow Connector 189"/>
          <p:cNvCxnSpPr>
            <a:stCxn id="196" idx="4"/>
            <a:endCxn id="187" idx="0"/>
          </p:cNvCxnSpPr>
          <p:nvPr/>
        </p:nvCxnSpPr>
        <p:spPr>
          <a:xfrm>
            <a:off x="5329699" y="4897197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87" idx="2"/>
            <a:endCxn id="188" idx="0"/>
          </p:cNvCxnSpPr>
          <p:nvPr/>
        </p:nvCxnSpPr>
        <p:spPr>
          <a:xfrm flipV="1">
            <a:off x="6037007" y="4416638"/>
            <a:ext cx="668594" cy="48116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87" idx="2"/>
            <a:endCxn id="197" idx="0"/>
          </p:cNvCxnSpPr>
          <p:nvPr/>
        </p:nvCxnSpPr>
        <p:spPr>
          <a:xfrm>
            <a:off x="6037007" y="4897803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88" idx="2"/>
            <a:endCxn id="189" idx="0"/>
          </p:cNvCxnSpPr>
          <p:nvPr/>
        </p:nvCxnSpPr>
        <p:spPr>
          <a:xfrm>
            <a:off x="7118556" y="4416638"/>
            <a:ext cx="806245" cy="190367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97" idx="2"/>
            <a:endCxn id="189" idx="0"/>
          </p:cNvCxnSpPr>
          <p:nvPr/>
        </p:nvCxnSpPr>
        <p:spPr>
          <a:xfrm flipV="1">
            <a:off x="7098891" y="4607004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89" idx="2"/>
          </p:cNvCxnSpPr>
          <p:nvPr/>
        </p:nvCxnSpPr>
        <p:spPr>
          <a:xfrm rot="10800000" flipH="1">
            <a:off x="8337755" y="4519765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 rot="16200000">
            <a:off x="5065698" y="4779815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 rot="16200000">
            <a:off x="6514375" y="5505561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99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4052" y="4694244"/>
            <a:ext cx="372723" cy="357682"/>
          </a:xfrm>
          <a:prstGeom prst="rect">
            <a:avLst/>
          </a:prstGeom>
          <a:noFill/>
        </p:spPr>
      </p:pic>
      <p:pic>
        <p:nvPicPr>
          <p:cNvPr id="201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5562600"/>
            <a:ext cx="372723" cy="357682"/>
          </a:xfrm>
          <a:prstGeom prst="rect">
            <a:avLst/>
          </a:prstGeom>
          <a:noFill/>
        </p:spPr>
      </p:pic>
      <p:pic>
        <p:nvPicPr>
          <p:cNvPr id="202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267200"/>
            <a:ext cx="766916" cy="756076"/>
          </a:xfrm>
          <a:prstGeom prst="rect">
            <a:avLst/>
          </a:prstGeom>
          <a:noFill/>
        </p:spPr>
      </p:pic>
      <p:sp>
        <p:nvSpPr>
          <p:cNvPr id="205" name="Rectangle 204"/>
          <p:cNvSpPr/>
          <p:nvPr/>
        </p:nvSpPr>
        <p:spPr>
          <a:xfrm>
            <a:off x="152400" y="1143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52400" y="3810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0" y="4419600"/>
            <a:ext cx="281940" cy="487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19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9" grpId="0" animBg="1"/>
      <p:bldP spid="160" grpId="0" animBg="1"/>
      <p:bldP spid="162" grpId="0" animBg="1"/>
      <p:bldP spid="168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5" grpId="0" animBg="1"/>
      <p:bldP spid="187" grpId="0" animBg="1"/>
      <p:bldP spid="188" grpId="0" animBg="1"/>
      <p:bldP spid="189" grpId="0" animBg="1"/>
      <p:bldP spid="196" grpId="0" animBg="1"/>
      <p:bldP spid="19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69522" y="3429000"/>
            <a:ext cx="1070145" cy="471659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986509" y="3032308"/>
            <a:ext cx="4926065" cy="2568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969522" y="2665462"/>
            <a:ext cx="4943052" cy="2620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969522" y="2298616"/>
            <a:ext cx="4943052" cy="262033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969522" y="1931771"/>
            <a:ext cx="4943052" cy="262033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243505" y="3429000"/>
            <a:ext cx="1070145" cy="471659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568446" y="3429000"/>
            <a:ext cx="1070145" cy="471659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842429" y="3429000"/>
            <a:ext cx="1070145" cy="471659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953922" y="1545383"/>
            <a:ext cx="4943052" cy="262033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74371" y="1371601"/>
            <a:ext cx="5388429" cy="49452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946146" y="2248678"/>
            <a:ext cx="5388429" cy="2094722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9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622" name="Slide Number Placeholder 6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191001"/>
            <a:ext cx="799643" cy="2514600"/>
          </a:xfrm>
          <a:prstGeom prst="rect">
            <a:avLst/>
          </a:prstGeom>
          <a:noFill/>
        </p:spPr>
      </p:pic>
      <p:pic>
        <p:nvPicPr>
          <p:cNvPr id="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4191000"/>
            <a:ext cx="799643" cy="2514600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191000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191000"/>
            <a:ext cx="799643" cy="2514600"/>
          </a:xfrm>
          <a:prstGeom prst="rect">
            <a:avLst/>
          </a:prstGeom>
          <a:noFill/>
        </p:spPr>
      </p:pic>
      <p:pic>
        <p:nvPicPr>
          <p:cNvPr id="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1910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41910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41910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4191000"/>
            <a:ext cx="799643" cy="2514600"/>
          </a:xfrm>
          <a:prstGeom prst="rect">
            <a:avLst/>
          </a:prstGeom>
          <a:noFill/>
        </p:spPr>
      </p:pic>
      <p:pic>
        <p:nvPicPr>
          <p:cNvPr id="2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1"/>
            <a:ext cx="799643" cy="2514600"/>
          </a:xfrm>
          <a:prstGeom prst="rect">
            <a:avLst/>
          </a:prstGeom>
          <a:noFill/>
        </p:spPr>
      </p:pic>
      <p:pic>
        <p:nvPicPr>
          <p:cNvPr id="2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00200"/>
            <a:ext cx="799643" cy="2514600"/>
          </a:xfrm>
          <a:prstGeom prst="rect">
            <a:avLst/>
          </a:prstGeom>
          <a:noFill/>
        </p:spPr>
      </p:pic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600200"/>
            <a:ext cx="799643" cy="2514600"/>
          </a:xfrm>
          <a:prstGeom prst="rect">
            <a:avLst/>
          </a:prstGeom>
          <a:noFill/>
        </p:spPr>
      </p:pic>
      <p:pic>
        <p:nvPicPr>
          <p:cNvPr id="2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600200"/>
            <a:ext cx="799643" cy="2514600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600200"/>
            <a:ext cx="799643" cy="2514600"/>
          </a:xfrm>
          <a:prstGeom prst="rect">
            <a:avLst/>
          </a:prstGeom>
          <a:noFill/>
        </p:spPr>
      </p:pic>
      <p:pic>
        <p:nvPicPr>
          <p:cNvPr id="25" name="Picture 24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1600200"/>
            <a:ext cx="799643" cy="2514600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1600200"/>
            <a:ext cx="799643" cy="2514600"/>
          </a:xfrm>
          <a:prstGeom prst="rect">
            <a:avLst/>
          </a:prstGeom>
          <a:noFill/>
        </p:spPr>
      </p:pic>
      <p:pic>
        <p:nvPicPr>
          <p:cNvPr id="2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1600200"/>
            <a:ext cx="799643" cy="2514600"/>
          </a:xfrm>
          <a:prstGeom prst="rect">
            <a:avLst/>
          </a:prstGeom>
          <a:noFill/>
        </p:spPr>
      </p:pic>
      <p:sp>
        <p:nvSpPr>
          <p:cNvPr id="28" name="Content Placeholder 12"/>
          <p:cNvSpPr txBox="1">
            <a:spLocks/>
          </p:cNvSpPr>
          <p:nvPr/>
        </p:nvSpPr>
        <p:spPr>
          <a:xfrm>
            <a:off x="762000" y="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88" name="Picture 16" descr="C:\Users\mbudiu\AppData\Local\Microsoft\Windows\Temporary Internet Files\Content.IE5\0W1FB6JX\MMj01781240000[1]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429000"/>
            <a:ext cx="1219200" cy="1239187"/>
          </a:xfrm>
          <a:prstGeom prst="rect">
            <a:avLst/>
          </a:prstGeom>
          <a:noFill/>
        </p:spPr>
      </p:pic>
      <p:cxnSp>
        <p:nvCxnSpPr>
          <p:cNvPr id="590" name="Straight Arrow Connector 589"/>
          <p:cNvCxnSpPr/>
          <p:nvPr/>
        </p:nvCxnSpPr>
        <p:spPr>
          <a:xfrm flipV="1">
            <a:off x="1447800" y="2743200"/>
            <a:ext cx="13716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Arrow Connector 590"/>
          <p:cNvCxnSpPr/>
          <p:nvPr/>
        </p:nvCxnSpPr>
        <p:spPr>
          <a:xfrm flipV="1">
            <a:off x="1447800" y="2743200"/>
            <a:ext cx="22098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Arrow Connector 591"/>
          <p:cNvCxnSpPr/>
          <p:nvPr/>
        </p:nvCxnSpPr>
        <p:spPr>
          <a:xfrm flipV="1">
            <a:off x="1447800" y="2743200"/>
            <a:ext cx="3048000" cy="130992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Arrow Connector 592"/>
          <p:cNvCxnSpPr/>
          <p:nvPr/>
        </p:nvCxnSpPr>
        <p:spPr>
          <a:xfrm flipV="1">
            <a:off x="1447800" y="2743200"/>
            <a:ext cx="38862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Arrow Connector 593"/>
          <p:cNvCxnSpPr/>
          <p:nvPr/>
        </p:nvCxnSpPr>
        <p:spPr>
          <a:xfrm rot="16200000" flipH="1">
            <a:off x="1188360" y="4312560"/>
            <a:ext cx="1890480" cy="137160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Arrow Connector 594"/>
          <p:cNvCxnSpPr/>
          <p:nvPr/>
        </p:nvCxnSpPr>
        <p:spPr>
          <a:xfrm>
            <a:off x="1447800" y="4053120"/>
            <a:ext cx="2209800" cy="18904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Arrow Connector 595"/>
          <p:cNvCxnSpPr/>
          <p:nvPr/>
        </p:nvCxnSpPr>
        <p:spPr>
          <a:xfrm>
            <a:off x="1447800" y="4053120"/>
            <a:ext cx="38100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Arrow Connector 596"/>
          <p:cNvCxnSpPr/>
          <p:nvPr/>
        </p:nvCxnSpPr>
        <p:spPr>
          <a:xfrm>
            <a:off x="1447800" y="4053120"/>
            <a:ext cx="4648200" cy="1904999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Arrow Connector 597"/>
          <p:cNvCxnSpPr/>
          <p:nvPr/>
        </p:nvCxnSpPr>
        <p:spPr>
          <a:xfrm>
            <a:off x="1447800" y="4053120"/>
            <a:ext cx="55626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Arrow Connector 598"/>
          <p:cNvCxnSpPr/>
          <p:nvPr/>
        </p:nvCxnSpPr>
        <p:spPr>
          <a:xfrm>
            <a:off x="1447800" y="4053120"/>
            <a:ext cx="30480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Arrow Connector 599"/>
          <p:cNvCxnSpPr/>
          <p:nvPr/>
        </p:nvCxnSpPr>
        <p:spPr>
          <a:xfrm>
            <a:off x="1447800" y="4053120"/>
            <a:ext cx="63246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Arrow Connector 600"/>
          <p:cNvCxnSpPr/>
          <p:nvPr/>
        </p:nvCxnSpPr>
        <p:spPr>
          <a:xfrm>
            <a:off x="1447800" y="4053120"/>
            <a:ext cx="72390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Arrow Connector 601"/>
          <p:cNvCxnSpPr/>
          <p:nvPr/>
        </p:nvCxnSpPr>
        <p:spPr>
          <a:xfrm flipV="1">
            <a:off x="1447800" y="2743200"/>
            <a:ext cx="47244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Arrow Connector 602"/>
          <p:cNvCxnSpPr/>
          <p:nvPr/>
        </p:nvCxnSpPr>
        <p:spPr>
          <a:xfrm flipV="1">
            <a:off x="1447800" y="2743200"/>
            <a:ext cx="64008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Arrow Connector 603"/>
          <p:cNvCxnSpPr/>
          <p:nvPr/>
        </p:nvCxnSpPr>
        <p:spPr>
          <a:xfrm flipV="1">
            <a:off x="1447800" y="2743200"/>
            <a:ext cx="55626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Arrow Connector 604"/>
          <p:cNvCxnSpPr/>
          <p:nvPr/>
        </p:nvCxnSpPr>
        <p:spPr>
          <a:xfrm flipV="1">
            <a:off x="1447800" y="2743200"/>
            <a:ext cx="7315200" cy="130992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70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495800"/>
            <a:ext cx="1363467" cy="2011226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274638"/>
            <a:ext cx="3886200" cy="1143000"/>
          </a:xfrm>
        </p:spPr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5" descr="C:\Program Files\Microsoft Resource DVD Artwork\DVD_ART\BoxShots_Logos\Visual Studio 2008 Professional Edition MSDN Premium\Visual Studio 2008 Professional Edition with MSDN Premium Subscription Ang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1736852" cy="2357718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1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1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219200" y="3733800"/>
            <a:ext cx="6629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Dryad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62400" y="430640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=&gt; DryadLINQ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305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6200" y="1722437"/>
            <a:ext cx="8991600" cy="480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8600" y="4160837"/>
            <a:ext cx="8686800" cy="2133600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04800" y="4618037"/>
            <a:ext cx="16764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14021" name="Title 1"/>
          <p:cNvSpPr>
            <a:spLocks noGrp="1"/>
          </p:cNvSpPr>
          <p:nvPr>
            <p:ph type="title" idx="4294967295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/>
              <a:t>LINQ = </a:t>
            </a:r>
            <a:r>
              <a:rPr lang="en-US" dirty="0" err="1" smtClean="0"/>
              <a:t>.Net</a:t>
            </a:r>
            <a:r>
              <a:rPr lang="en-US" dirty="0" smtClean="0"/>
              <a:t>+ Queries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28600" y="2255837"/>
            <a:ext cx="86868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2865437"/>
            <a:ext cx="8686800" cy="12192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4024" name="Content Placeholder 2"/>
          <p:cNvSpPr txBox="1">
            <a:spLocks/>
          </p:cNvSpPr>
          <p:nvPr/>
        </p:nvSpPr>
        <p:spPr bwMode="auto">
          <a:xfrm>
            <a:off x="228600" y="2255837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Collection&lt;T&gt; collection;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bool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(Key);	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string Hash(Key);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32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var</a:t>
            </a:r>
            <a:r>
              <a:rPr lang="en-US" sz="3200" dirty="0">
                <a:latin typeface="Calibri" pitchFamily="34" charset="0"/>
              </a:rPr>
              <a:t> results = from c in collection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where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select new { Hash(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), </a:t>
            </a:r>
            <a:r>
              <a:rPr lang="en-US" sz="3200" dirty="0" err="1">
                <a:latin typeface="Calibri" pitchFamily="34" charset="0"/>
              </a:rPr>
              <a:t>c.value</a:t>
            </a:r>
            <a:r>
              <a:rPr lang="en-US" sz="3200" dirty="0">
                <a:latin typeface="Calibri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05275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1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44562"/>
          </a:xfrm>
        </p:spPr>
        <p:txBody>
          <a:bodyPr/>
          <a:lstStyle/>
          <a:p>
            <a:r>
              <a:rPr lang="en-US" dirty="0" smtClean="0"/>
              <a:t>Collections and Iterators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733716"/>
            <a:ext cx="838200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2800" dirty="0" smtClean="0">
                <a:latin typeface="Calibri" pitchFamily="34" charset="0"/>
              </a:rPr>
              <a:t>class Collection&lt;T&gt; : IEnumerable&lt;T&gt;;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endParaRPr lang="en-US" sz="2800" dirty="0" smtClean="0"/>
          </a:p>
          <a:p>
            <a:endParaRPr lang="en-US" sz="2800" dirty="0" smtClean="0">
              <a:latin typeface="Calibr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43000" y="2819401"/>
            <a:ext cx="3352800" cy="761999"/>
            <a:chOff x="1143000" y="1524000"/>
            <a:chExt cx="3352800" cy="1349145"/>
          </a:xfrm>
        </p:grpSpPr>
        <p:sp>
          <p:nvSpPr>
            <p:cNvPr id="5" name="Rounded Rectangle 4"/>
            <p:cNvSpPr/>
            <p:nvPr/>
          </p:nvSpPr>
          <p:spPr>
            <a:xfrm>
              <a:off x="1143000" y="1524000"/>
              <a:ext cx="3352800" cy="1349145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70811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750493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30177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9861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89545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76600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56284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35968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</p:grpSp>
      <p:sp>
        <p:nvSpPr>
          <p:cNvPr id="16" name="Down Arrow 15"/>
          <p:cNvSpPr/>
          <p:nvPr/>
        </p:nvSpPr>
        <p:spPr>
          <a:xfrm flipV="1">
            <a:off x="1656192" y="3513056"/>
            <a:ext cx="381000" cy="6096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390505" y="4122656"/>
            <a:ext cx="251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Elements of type T</a:t>
            </a:r>
            <a:endParaRPr lang="en-US" sz="2400" i="1" dirty="0"/>
          </a:p>
        </p:txBody>
      </p:sp>
      <p:cxnSp>
        <p:nvCxnSpPr>
          <p:cNvPr id="20" name="Straight Arrow Connector 19"/>
          <p:cNvCxnSpPr>
            <a:stCxn id="18" idx="0"/>
            <a:endCxn id="11" idx="2"/>
          </p:cNvCxnSpPr>
          <p:nvPr/>
        </p:nvCxnSpPr>
        <p:spPr>
          <a:xfrm flipH="1" flipV="1">
            <a:off x="3390506" y="3498143"/>
            <a:ext cx="1256273" cy="6245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2184" y="4115906"/>
            <a:ext cx="2396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Iterator</a:t>
            </a:r>
          </a:p>
          <a:p>
            <a:pPr algn="ctr"/>
            <a:r>
              <a:rPr lang="en-US" sz="2400" i="1" dirty="0" smtClean="0"/>
              <a:t>(current element)</a:t>
            </a:r>
            <a:endParaRPr lang="en-US" sz="2400" i="1" dirty="0"/>
          </a:p>
        </p:txBody>
      </p:sp>
      <p:cxnSp>
        <p:nvCxnSpPr>
          <p:cNvPr id="24" name="Straight Arrow Connector 23"/>
          <p:cNvCxnSpPr>
            <a:endCxn id="5" idx="0"/>
          </p:cNvCxnSpPr>
          <p:nvPr/>
        </p:nvCxnSpPr>
        <p:spPr>
          <a:xfrm>
            <a:off x="2130177" y="2133600"/>
            <a:ext cx="689223" cy="6858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0"/>
            <a:endCxn id="13" idx="2"/>
          </p:cNvCxnSpPr>
          <p:nvPr/>
        </p:nvCxnSpPr>
        <p:spPr>
          <a:xfrm flipH="1" flipV="1">
            <a:off x="4149874" y="3498143"/>
            <a:ext cx="496905" cy="6245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11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 Data Model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4" name="Picture 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155" y="2998065"/>
            <a:ext cx="884439" cy="1304621"/>
          </a:xfrm>
          <a:prstGeom prst="rect">
            <a:avLst/>
          </a:prstGeom>
          <a:noFill/>
        </p:spPr>
      </p:pic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6065" y="2998065"/>
            <a:ext cx="884439" cy="130462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025" y="2998065"/>
            <a:ext cx="884439" cy="1304621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1078913" y="2700754"/>
            <a:ext cx="2202164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8" name="Rectangle 7"/>
          <p:cNvSpPr/>
          <p:nvPr/>
        </p:nvSpPr>
        <p:spPr>
          <a:xfrm>
            <a:off x="130672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640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206609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244577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282545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12634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" name="Rectangle 13"/>
          <p:cNvSpPr/>
          <p:nvPr/>
        </p:nvSpPr>
        <p:spPr>
          <a:xfrm>
            <a:off x="4040443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" name="Rectangle 14"/>
          <p:cNvSpPr/>
          <p:nvPr/>
        </p:nvSpPr>
        <p:spPr>
          <a:xfrm>
            <a:off x="4420127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4799811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179495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ounded Rectangle 17"/>
          <p:cNvSpPr/>
          <p:nvPr/>
        </p:nvSpPr>
        <p:spPr>
          <a:xfrm>
            <a:off x="6470418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" name="Rectangle 18"/>
          <p:cNvSpPr/>
          <p:nvPr/>
        </p:nvSpPr>
        <p:spPr>
          <a:xfrm>
            <a:off x="669822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" name="Rectangle 19"/>
          <p:cNvSpPr/>
          <p:nvPr/>
        </p:nvSpPr>
        <p:spPr>
          <a:xfrm>
            <a:off x="707791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45759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83727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TextBox 18"/>
          <p:cNvSpPr txBox="1"/>
          <p:nvPr/>
        </p:nvSpPr>
        <p:spPr>
          <a:xfrm>
            <a:off x="1371600" y="1676400"/>
            <a:ext cx="1627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Partition</a:t>
            </a:r>
            <a:endParaRPr lang="en-US" sz="3200" i="1" dirty="0"/>
          </a:p>
        </p:txBody>
      </p:sp>
      <p:sp>
        <p:nvSpPr>
          <p:cNvPr id="24" name="Left Brace 23"/>
          <p:cNvSpPr/>
          <p:nvPr/>
        </p:nvSpPr>
        <p:spPr>
          <a:xfrm rot="16200000" flipH="1">
            <a:off x="2066090" y="1376594"/>
            <a:ext cx="294813" cy="206369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0"/>
          <p:cNvSpPr txBox="1"/>
          <p:nvPr/>
        </p:nvSpPr>
        <p:spPr>
          <a:xfrm>
            <a:off x="3810000" y="472440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Collection</a:t>
            </a:r>
            <a:endParaRPr lang="en-US" sz="3200" i="1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4645703" y="860673"/>
            <a:ext cx="294813" cy="751773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TextBox 25"/>
          <p:cNvSpPr txBox="1"/>
          <p:nvPr/>
        </p:nvSpPr>
        <p:spPr>
          <a:xfrm>
            <a:off x="5603845" y="1524000"/>
            <a:ext cx="2202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err="1" smtClean="0"/>
              <a:t>.Net</a:t>
            </a:r>
            <a:r>
              <a:rPr lang="en-US" sz="3200" i="1" dirty="0" smtClean="0"/>
              <a:t> objects</a:t>
            </a:r>
            <a:endParaRPr lang="en-US" sz="3200" i="1" dirty="0"/>
          </a:p>
        </p:txBody>
      </p:sp>
      <p:cxnSp>
        <p:nvCxnSpPr>
          <p:cNvPr id="28" name="Straight Arrow Connector 27"/>
          <p:cNvCxnSpPr>
            <a:stCxn id="27" idx="2"/>
            <a:endCxn id="12" idx="0"/>
          </p:cNvCxnSpPr>
          <p:nvPr/>
        </p:nvCxnSpPr>
        <p:spPr>
          <a:xfrm rot="5400000">
            <a:off x="4451239" y="596900"/>
            <a:ext cx="741883" cy="37656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886838" y="2555845"/>
            <a:ext cx="7665137" cy="1621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2"/>
            <a:endCxn id="22" idx="0"/>
          </p:cNvCxnSpPr>
          <p:nvPr/>
        </p:nvCxnSpPr>
        <p:spPr>
          <a:xfrm rot="16200000" flipH="1">
            <a:off x="6957149" y="1856622"/>
            <a:ext cx="741883" cy="12461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6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86000" y="1371600"/>
            <a:ext cx="4191000" cy="1908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357438" y="2341563"/>
            <a:ext cx="4048125" cy="847725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393950" y="2514600"/>
            <a:ext cx="858838" cy="225425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2366963" y="1600200"/>
            <a:ext cx="4049712" cy="20955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57438" y="1828800"/>
            <a:ext cx="4048125" cy="4826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57438" y="1584325"/>
            <a:ext cx="4048125" cy="1798638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Collection&lt;T&gt; collection;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bool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(Key k);	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string Hash(Key);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var</a:t>
            </a:r>
            <a:r>
              <a:rPr lang="en-US" sz="3200" dirty="0">
                <a:latin typeface="+mn-lt"/>
              </a:rPr>
              <a:t> results = from c in collection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where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select new { Hash(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), </a:t>
            </a:r>
            <a:r>
              <a:rPr lang="en-US" sz="3200" dirty="0" err="1">
                <a:latin typeface="+mn-lt"/>
              </a:rPr>
              <a:t>c.value</a:t>
            </a:r>
            <a:r>
              <a:rPr lang="en-US" sz="3200" dirty="0">
                <a:latin typeface="+mn-lt"/>
              </a:rPr>
              <a:t>};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676400" y="4953000"/>
            <a:ext cx="5334000" cy="83820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504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6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1505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DryadLINQ = LINQ + Dryad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176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cxnSp>
        <p:nvCxnSpPr>
          <p:cNvPr id="17" name="Straight Arrow Connector 16"/>
          <p:cNvCxnSpPr>
            <a:stCxn id="21" idx="4"/>
            <a:endCxn id="13" idx="0"/>
          </p:cNvCxnSpPr>
          <p:nvPr/>
        </p:nvCxnSpPr>
        <p:spPr>
          <a:xfrm rot="5400000">
            <a:off x="21216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0"/>
          </p:cNvCxnSpPr>
          <p:nvPr/>
        </p:nvCxnSpPr>
        <p:spPr>
          <a:xfrm rot="16200000" flipH="1">
            <a:off x="6065838" y="4905375"/>
            <a:ext cx="381000" cy="38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1224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178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132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086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542088" y="4352925"/>
            <a:ext cx="1611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collection</a:t>
            </a:r>
          </a:p>
        </p:txBody>
      </p:sp>
      <p:sp>
        <p:nvSpPr>
          <p:cNvPr id="33" name="Oval 32"/>
          <p:cNvSpPr/>
          <p:nvPr/>
        </p:nvSpPr>
        <p:spPr>
          <a:xfrm>
            <a:off x="21986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940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7894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0848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13" idx="2"/>
            <a:endCxn id="33" idx="0"/>
          </p:cNvCxnSpPr>
          <p:nvPr/>
        </p:nvCxnSpPr>
        <p:spPr>
          <a:xfrm rot="16200000" flipH="1">
            <a:off x="21605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2"/>
            <a:endCxn id="34" idx="0"/>
          </p:cNvCxnSpPr>
          <p:nvPr/>
        </p:nvCxnSpPr>
        <p:spPr>
          <a:xfrm rot="16200000" flipH="1">
            <a:off x="34559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2"/>
            <a:endCxn id="35" idx="0"/>
          </p:cNvCxnSpPr>
          <p:nvPr/>
        </p:nvCxnSpPr>
        <p:spPr>
          <a:xfrm rot="16200000" flipH="1">
            <a:off x="47513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6" idx="0"/>
          </p:cNvCxnSpPr>
          <p:nvPr/>
        </p:nvCxnSpPr>
        <p:spPr>
          <a:xfrm rot="5400000">
            <a:off x="6084094" y="58396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618288" y="5953125"/>
            <a:ext cx="11445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results</a:t>
            </a:r>
          </a:p>
        </p:txBody>
      </p:sp>
      <p:pic>
        <p:nvPicPr>
          <p:cNvPr id="21506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44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98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52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3113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84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80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54" name="Down Arrow 53"/>
          <p:cNvSpPr/>
          <p:nvPr/>
        </p:nvSpPr>
        <p:spPr>
          <a:xfrm>
            <a:off x="3886200" y="3429000"/>
            <a:ext cx="91440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333500" y="1897063"/>
            <a:ext cx="1038225" cy="32004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764" h="3200400">
                <a:moveTo>
                  <a:pt x="1038764" y="0"/>
                </a:moveTo>
                <a:cubicBezTo>
                  <a:pt x="907211" y="6470"/>
                  <a:pt x="547058" y="12940"/>
                  <a:pt x="378843" y="155276"/>
                </a:cubicBezTo>
                <a:cubicBezTo>
                  <a:pt x="210628" y="297612"/>
                  <a:pt x="0" y="346494"/>
                  <a:pt x="29474" y="854015"/>
                </a:cubicBezTo>
                <a:cubicBezTo>
                  <a:pt x="58948" y="1361536"/>
                  <a:pt x="288266" y="2280968"/>
                  <a:pt x="555685" y="32004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Freeform 60"/>
          <p:cNvSpPr/>
          <p:nvPr/>
        </p:nvSpPr>
        <p:spPr>
          <a:xfrm flipH="1">
            <a:off x="6400800" y="2743200"/>
            <a:ext cx="889000" cy="22860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09909 w 1009909"/>
              <a:gd name="connsiteY0" fmla="*/ 0 h 2743200"/>
              <a:gd name="connsiteX1" fmla="*/ 349988 w 1009909"/>
              <a:gd name="connsiteY1" fmla="*/ 155276 h 2743200"/>
              <a:gd name="connsiteX2" fmla="*/ 619 w 1009909"/>
              <a:gd name="connsiteY2" fmla="*/ 854015 h 2743200"/>
              <a:gd name="connsiteX3" fmla="*/ 353703 w 1009909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909" h="2743200">
                <a:moveTo>
                  <a:pt x="1009909" y="0"/>
                </a:moveTo>
                <a:cubicBezTo>
                  <a:pt x="878356" y="6470"/>
                  <a:pt x="518203" y="12940"/>
                  <a:pt x="349988" y="155276"/>
                </a:cubicBezTo>
                <a:cubicBezTo>
                  <a:pt x="181773" y="297612"/>
                  <a:pt x="0" y="422694"/>
                  <a:pt x="619" y="854015"/>
                </a:cubicBezTo>
                <a:cubicBezTo>
                  <a:pt x="1238" y="1285336"/>
                  <a:pt x="86284" y="1823768"/>
                  <a:pt x="353703" y="27432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85800" y="2133600"/>
            <a:ext cx="773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Vertex</a:t>
            </a:r>
            <a:br>
              <a:rPr lang="en-US" i="1">
                <a:latin typeface="Calibri" pitchFamily="34" charset="0"/>
              </a:rPr>
            </a:br>
            <a:r>
              <a:rPr lang="en-US" i="1">
                <a:latin typeface="Calibri" pitchFamily="34" charset="0"/>
              </a:rPr>
              <a:t>code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315200" y="2819400"/>
            <a:ext cx="12319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Query</a:t>
            </a:r>
            <a:br>
              <a:rPr lang="en-US" i="1">
                <a:latin typeface="Calibri" pitchFamily="34" charset="0"/>
              </a:rPr>
            </a:br>
            <a:r>
              <a:rPr lang="en-US" i="1">
                <a:latin typeface="Calibri" pitchFamily="34" charset="0"/>
              </a:rPr>
              <a:t>plan</a:t>
            </a:r>
          </a:p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(Dryad job)</a:t>
            </a:r>
          </a:p>
        </p:txBody>
      </p:sp>
      <p:sp>
        <p:nvSpPr>
          <p:cNvPr id="68" name="Freeform 67"/>
          <p:cNvSpPr/>
          <p:nvPr/>
        </p:nvSpPr>
        <p:spPr>
          <a:xfrm>
            <a:off x="1854200" y="1703388"/>
            <a:ext cx="547688" cy="2792412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38764 w 1038764"/>
              <a:gd name="connsiteY0" fmla="*/ 22561 h 3222961"/>
              <a:gd name="connsiteX1" fmla="*/ 792088 w 1038764"/>
              <a:gd name="connsiteY1" fmla="*/ 25879 h 3222961"/>
              <a:gd name="connsiteX2" fmla="*/ 378843 w 1038764"/>
              <a:gd name="connsiteY2" fmla="*/ 177837 h 3222961"/>
              <a:gd name="connsiteX3" fmla="*/ 29474 w 1038764"/>
              <a:gd name="connsiteY3" fmla="*/ 876576 h 3222961"/>
              <a:gd name="connsiteX4" fmla="*/ 555685 w 1038764"/>
              <a:gd name="connsiteY4" fmla="*/ 3222961 h 3222961"/>
              <a:gd name="connsiteX0" fmla="*/ 798875 w 862093"/>
              <a:gd name="connsiteY0" fmla="*/ 22561 h 3222961"/>
              <a:gd name="connsiteX1" fmla="*/ 792088 w 862093"/>
              <a:gd name="connsiteY1" fmla="*/ 25879 h 3222961"/>
              <a:gd name="connsiteX2" fmla="*/ 378843 w 862093"/>
              <a:gd name="connsiteY2" fmla="*/ 177837 h 3222961"/>
              <a:gd name="connsiteX3" fmla="*/ 29474 w 862093"/>
              <a:gd name="connsiteY3" fmla="*/ 876576 h 3222961"/>
              <a:gd name="connsiteX4" fmla="*/ 555685 w 862093"/>
              <a:gd name="connsiteY4" fmla="*/ 3222961 h 322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93" h="3222961">
                <a:moveTo>
                  <a:pt x="798875" y="22561"/>
                </a:moveTo>
                <a:cubicBezTo>
                  <a:pt x="797744" y="23114"/>
                  <a:pt x="862093" y="0"/>
                  <a:pt x="792088" y="25879"/>
                </a:cubicBezTo>
                <a:cubicBezTo>
                  <a:pt x="722083" y="51758"/>
                  <a:pt x="505945" y="36054"/>
                  <a:pt x="378843" y="177837"/>
                </a:cubicBezTo>
                <a:cubicBezTo>
                  <a:pt x="251741" y="319620"/>
                  <a:pt x="0" y="369055"/>
                  <a:pt x="29474" y="876576"/>
                </a:cubicBezTo>
                <a:cubicBezTo>
                  <a:pt x="58948" y="1384097"/>
                  <a:pt x="288266" y="2303529"/>
                  <a:pt x="555685" y="3222961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057400" y="3505200"/>
            <a:ext cx="638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Data</a:t>
            </a:r>
          </a:p>
        </p:txBody>
      </p:sp>
      <p:cxnSp>
        <p:nvCxnSpPr>
          <p:cNvPr id="18" name="Straight Arrow Connector 17"/>
          <p:cNvCxnSpPr>
            <a:stCxn id="22" idx="4"/>
            <a:endCxn id="14" idx="0"/>
          </p:cNvCxnSpPr>
          <p:nvPr/>
        </p:nvCxnSpPr>
        <p:spPr>
          <a:xfrm rot="5400000">
            <a:off x="34170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4"/>
            <a:endCxn id="15" idx="0"/>
          </p:cNvCxnSpPr>
          <p:nvPr/>
        </p:nvCxnSpPr>
        <p:spPr>
          <a:xfrm rot="5400000">
            <a:off x="47124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22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/>
      <p:bldP spid="33" grpId="0" animBg="1"/>
      <p:bldP spid="34" grpId="0" animBg="1"/>
      <p:bldP spid="35" grpId="0" animBg="1"/>
      <p:bldP spid="36" grpId="0" animBg="1"/>
      <p:bldP spid="49" grpId="0"/>
      <p:bldP spid="14" grpId="0" animBg="1"/>
      <p:bldP spid="15" grpId="0" animBg="1"/>
      <p:bldP spid="16" grpId="0" animBg="1"/>
      <p:bldP spid="60" grpId="0" animBg="1"/>
      <p:bldP spid="61" grpId="0" animBg="1"/>
      <p:bldP spid="62" grpId="0"/>
      <p:bldP spid="63" grpId="0"/>
      <p:bldP spid="68" grpId="0" animBg="1"/>
      <p:bldP spid="6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ight Arrow 4">
            <a:hlinkClick r:id="" action="ppaction://noaction"/>
          </p:cNvPr>
          <p:cNvSpPr/>
          <p:nvPr/>
        </p:nvSpPr>
        <p:spPr>
          <a:xfrm>
            <a:off x="8077200" y="5562600"/>
            <a:ext cx="533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382000" cy="503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13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counting lines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5944" y="2057400"/>
            <a:ext cx="6858000" cy="830997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 smtClean="0"/>
              <a:t>int</a:t>
            </a:r>
            <a:r>
              <a:rPr lang="en-US" sz="2400" dirty="0" smtClean="0"/>
              <a:t> count = </a:t>
            </a:r>
            <a:r>
              <a:rPr lang="en-US" sz="2400" dirty="0" err="1" smtClean="0"/>
              <a:t>table.Count</a:t>
            </a:r>
            <a:r>
              <a:rPr lang="en-US" sz="2400" dirty="0" smtClean="0"/>
              <a:t>();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83542"/>
            <a:ext cx="8581644" cy="127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34" y="4572000"/>
            <a:ext cx="800925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Parse, </a:t>
            </a:r>
            <a:br>
              <a:rPr lang="en-US" dirty="0" smtClean="0"/>
            </a:b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320" y="5218331"/>
            <a:ext cx="59663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Sum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1128459" y="4343400"/>
            <a:ext cx="1157541" cy="551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959958" y="4912459"/>
            <a:ext cx="3114742" cy="490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850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counting words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5944" y="1752600"/>
            <a:ext cx="6858000" cy="156966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 smtClean="0"/>
              <a:t>int</a:t>
            </a:r>
            <a:r>
              <a:rPr lang="en-US" sz="2400" dirty="0" smtClean="0"/>
              <a:t> count = table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SelectMany</a:t>
            </a:r>
            <a:r>
              <a:rPr lang="en-US" sz="2400" dirty="0" smtClean="0">
                <a:solidFill>
                  <a:srgbClr val="FF0000"/>
                </a:solidFill>
              </a:rPr>
              <a:t>(l =&gt; </a:t>
            </a:r>
            <a:r>
              <a:rPr lang="en-US" sz="2400" dirty="0" err="1" smtClean="0">
                <a:solidFill>
                  <a:srgbClr val="FF0000"/>
                </a:solidFill>
              </a:rPr>
              <a:t>l.line.Split</a:t>
            </a:r>
            <a:r>
              <a:rPr lang="en-US" sz="2400" dirty="0" smtClean="0">
                <a:solidFill>
                  <a:srgbClr val="FF0000"/>
                </a:solidFill>
              </a:rPr>
              <a:t>(‘ ‘))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.Count();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65" y="3810000"/>
            <a:ext cx="766915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9666" y="4295001"/>
            <a:ext cx="1372555" cy="92333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Parse, </a:t>
            </a:r>
            <a:br>
              <a:rPr lang="en-US" dirty="0" smtClean="0"/>
            </a:br>
            <a:r>
              <a:rPr lang="en-US" dirty="0" err="1" smtClean="0"/>
              <a:t>SelectMany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5265123"/>
            <a:ext cx="59663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Sum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1762221" y="4295001"/>
            <a:ext cx="980979" cy="461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1130038" y="4572000"/>
            <a:ext cx="2908562" cy="8777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2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67301"/>
            <a:ext cx="7924739" cy="151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counting unique words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5944" y="1447800"/>
            <a:ext cx="6858000" cy="1938992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 smtClean="0"/>
              <a:t>int</a:t>
            </a:r>
            <a:r>
              <a:rPr lang="en-US" sz="2400" dirty="0" smtClean="0"/>
              <a:t> count = table</a:t>
            </a:r>
            <a:br>
              <a:rPr lang="en-US" sz="2400" dirty="0" smtClean="0"/>
            </a:br>
            <a:r>
              <a:rPr lang="en-US" sz="2400" dirty="0" smtClean="0"/>
              <a:t>	.</a:t>
            </a:r>
            <a:r>
              <a:rPr lang="en-US" sz="2400" dirty="0" err="1" smtClean="0"/>
              <a:t>SelectMany</a:t>
            </a:r>
            <a:r>
              <a:rPr lang="en-US" sz="2400" dirty="0" smtClean="0"/>
              <a:t>(l =&gt; </a:t>
            </a:r>
            <a:r>
              <a:rPr lang="en-US" sz="2400" dirty="0" err="1" smtClean="0"/>
              <a:t>l.line.Split</a:t>
            </a:r>
            <a:r>
              <a:rPr lang="en-US" sz="2400" dirty="0" smtClean="0"/>
              <a:t>(‘ ‘))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GroupBy</a:t>
            </a:r>
            <a:r>
              <a:rPr lang="en-US" sz="2400" dirty="0" smtClean="0">
                <a:solidFill>
                  <a:srgbClr val="FF0000"/>
                </a:solidFill>
              </a:rPr>
              <a:t>(w =&gt; w)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.Count();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27412" y="4756666"/>
            <a:ext cx="1061957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GroupBy</a:t>
            </a:r>
            <a:r>
              <a:rPr lang="en-US" dirty="0" smtClean="0"/>
              <a:t>;</a:t>
            </a:r>
          </a:p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5988" y="4205253"/>
            <a:ext cx="1458926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HashPartition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1489369" y="4389920"/>
            <a:ext cx="1253831" cy="689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1834914" y="4038600"/>
            <a:ext cx="908286" cy="351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634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02115"/>
            <a:ext cx="7724775" cy="115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word histogram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458200" cy="156966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/>
              <a:t>var</a:t>
            </a:r>
            <a:r>
              <a:rPr lang="en-US" sz="2400" dirty="0"/>
              <a:t> result = </a:t>
            </a:r>
            <a:r>
              <a:rPr lang="en-US" sz="2400" dirty="0" err="1"/>
              <a:t>table.SelectMany</a:t>
            </a:r>
            <a:r>
              <a:rPr lang="en-US" sz="2400" dirty="0"/>
              <a:t>(l =&gt; </a:t>
            </a:r>
            <a:r>
              <a:rPr lang="en-US" sz="2400" dirty="0" err="1"/>
              <a:t>l.line.Split</a:t>
            </a:r>
            <a:r>
              <a:rPr lang="en-US" sz="2400" dirty="0"/>
              <a:t>(' '))</a:t>
            </a:r>
          </a:p>
          <a:p>
            <a:r>
              <a:rPr lang="en-US" sz="2400" dirty="0"/>
              <a:t>                .</a:t>
            </a:r>
            <a:r>
              <a:rPr lang="en-US" sz="2400" dirty="0" err="1"/>
              <a:t>GroupBy</a:t>
            </a:r>
            <a:r>
              <a:rPr lang="en-US" sz="2400" dirty="0"/>
              <a:t>(w =&gt; w)</a:t>
            </a:r>
          </a:p>
          <a:p>
            <a:r>
              <a:rPr lang="en-US" sz="2400" dirty="0"/>
              <a:t>                </a:t>
            </a:r>
            <a:r>
              <a:rPr lang="en-US" sz="2400" dirty="0">
                <a:solidFill>
                  <a:srgbClr val="FF0000"/>
                </a:solidFill>
              </a:rPr>
              <a:t>.Select(g =&gt; new { word = </a:t>
            </a:r>
            <a:r>
              <a:rPr lang="en-US" sz="2400" dirty="0" err="1">
                <a:solidFill>
                  <a:srgbClr val="FF0000"/>
                </a:solidFill>
              </a:rPr>
              <a:t>g.Key</a:t>
            </a:r>
            <a:r>
              <a:rPr lang="en-US" sz="2400" dirty="0">
                <a:solidFill>
                  <a:srgbClr val="FF0000"/>
                </a:solidFill>
              </a:rPr>
              <a:t>, count = </a:t>
            </a:r>
            <a:r>
              <a:rPr lang="en-US" sz="2400" dirty="0" err="1">
                <a:solidFill>
                  <a:srgbClr val="FF0000"/>
                </a:solidFill>
              </a:rPr>
              <a:t>g.Count</a:t>
            </a:r>
            <a:r>
              <a:rPr lang="en-US" sz="2400" dirty="0">
                <a:solidFill>
                  <a:srgbClr val="FF0000"/>
                </a:solidFill>
              </a:rPr>
              <a:t>() </a:t>
            </a:r>
            <a:r>
              <a:rPr lang="en-US" sz="2400" dirty="0" smtClean="0">
                <a:solidFill>
                  <a:srgbClr val="FF0000"/>
                </a:solidFill>
              </a:rPr>
              <a:t>});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412" y="4756666"/>
            <a:ext cx="1061957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GroupBy</a:t>
            </a:r>
            <a:r>
              <a:rPr lang="en-US" dirty="0" smtClean="0"/>
              <a:t>;</a:t>
            </a:r>
          </a:p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5988" y="3833336"/>
            <a:ext cx="1458926" cy="92333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GroupBy</a:t>
            </a:r>
            <a:endParaRPr lang="en-US" dirty="0" smtClean="0"/>
          </a:p>
          <a:p>
            <a:r>
              <a:rPr lang="en-US" dirty="0" smtClean="0"/>
              <a:t>Count</a:t>
            </a:r>
          </a:p>
          <a:p>
            <a:r>
              <a:rPr lang="en-US" dirty="0" err="1" smtClean="0"/>
              <a:t>HashPartition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1489369" y="4389920"/>
            <a:ext cx="1253831" cy="689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1834914" y="3980842"/>
            <a:ext cx="832086" cy="3141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3457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Space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19200" y="5943600"/>
            <a:ext cx="5715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H="1" flipV="1">
            <a:off x="-838200" y="3810000"/>
            <a:ext cx="3962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8800" y="6096000"/>
            <a:ext cx="129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Throughput</a:t>
            </a:r>
          </a:p>
          <a:p>
            <a:r>
              <a:rPr lang="en-US" dirty="0" smtClean="0"/>
              <a:t>(batch)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3000" y="6096000"/>
            <a:ext cx="1319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Latency</a:t>
            </a:r>
          </a:p>
          <a:p>
            <a:r>
              <a:rPr lang="en-US" dirty="0" smtClean="0"/>
              <a:t>(interactive)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205740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1139" y="5221069"/>
            <a:ext cx="78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ata</a:t>
            </a:r>
          </a:p>
          <a:p>
            <a:pPr algn="ctr"/>
            <a:r>
              <a:rPr lang="en-US" dirty="0" smtClean="0"/>
              <a:t>center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95400" y="3886200"/>
            <a:ext cx="2057400" cy="1828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67000" y="3276600"/>
            <a:ext cx="87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Data-</a:t>
            </a:r>
          </a:p>
          <a:p>
            <a:pPr algn="ctr"/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4495800"/>
            <a:ext cx="97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6438900" y="4000500"/>
            <a:ext cx="1905000" cy="18288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000" y="3886200"/>
            <a:ext cx="4953000" cy="762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0400" y="3810000"/>
            <a:ext cx="838200" cy="5334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76600" y="38862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86400" y="52578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HPC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39000" y="13716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52600" y="5257800"/>
            <a:ext cx="1219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254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295741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88" y="3962400"/>
            <a:ext cx="8153400" cy="188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high-frequency words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458200" cy="2308324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/>
              <a:t>var</a:t>
            </a:r>
            <a:r>
              <a:rPr lang="en-US" sz="2400" dirty="0"/>
              <a:t> result = </a:t>
            </a:r>
            <a:r>
              <a:rPr lang="en-US" sz="2400" dirty="0" err="1"/>
              <a:t>table.SelectMany</a:t>
            </a:r>
            <a:r>
              <a:rPr lang="en-US" sz="2400" dirty="0"/>
              <a:t>(l =&gt; </a:t>
            </a:r>
            <a:r>
              <a:rPr lang="en-US" sz="2400" dirty="0" err="1"/>
              <a:t>l.line.Split</a:t>
            </a:r>
            <a:r>
              <a:rPr lang="en-US" sz="2400" dirty="0"/>
              <a:t>(' </a:t>
            </a:r>
            <a:r>
              <a:rPr lang="en-US" sz="2400" dirty="0" smtClean="0"/>
              <a:t>'))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</a:t>
            </a:r>
            <a:r>
              <a:rPr lang="en-US" sz="2400" dirty="0" err="1"/>
              <a:t>GroupBy</a:t>
            </a:r>
            <a:r>
              <a:rPr lang="en-US" sz="2400" dirty="0"/>
              <a:t>(w =&gt; w</a:t>
            </a:r>
            <a:r>
              <a:rPr lang="en-US" sz="2400" dirty="0" smtClean="0"/>
              <a:t>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/>
              <a:t>.</a:t>
            </a:r>
            <a:r>
              <a:rPr lang="en-US" sz="2400" dirty="0"/>
              <a:t>Select(g =&gt; new { word = </a:t>
            </a:r>
            <a:r>
              <a:rPr lang="en-US" sz="2400" dirty="0" err="1"/>
              <a:t>g.Key</a:t>
            </a:r>
            <a:r>
              <a:rPr lang="en-US" sz="2400" dirty="0"/>
              <a:t>, count = </a:t>
            </a:r>
            <a:r>
              <a:rPr lang="en-US" sz="2400" dirty="0" err="1"/>
              <a:t>g.Count</a:t>
            </a:r>
            <a:r>
              <a:rPr lang="en-US" sz="2400" dirty="0"/>
              <a:t>() </a:t>
            </a:r>
            <a:r>
              <a:rPr lang="en-US" sz="2400" dirty="0" smtClean="0"/>
              <a:t>})</a:t>
            </a:r>
          </a:p>
          <a:p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OrderByDescending</a:t>
            </a:r>
            <a:r>
              <a:rPr lang="en-US" sz="2400" dirty="0" smtClean="0">
                <a:solidFill>
                  <a:srgbClr val="FF0000"/>
                </a:solidFill>
              </a:rPr>
              <a:t>(t =&gt; </a:t>
            </a:r>
            <a:r>
              <a:rPr lang="en-US" sz="2400" dirty="0" err="1" smtClean="0">
                <a:solidFill>
                  <a:srgbClr val="FF0000"/>
                </a:solidFill>
              </a:rPr>
              <a:t>t.count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	.Take(100);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791200"/>
            <a:ext cx="684803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Sort; </a:t>
            </a:r>
            <a:br>
              <a:rPr lang="en-US" dirty="0" smtClean="0"/>
            </a:br>
            <a:r>
              <a:rPr lang="en-US" dirty="0" smtClean="0"/>
              <a:t>Take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142003" y="5144870"/>
            <a:ext cx="1372597" cy="969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33600" y="6088702"/>
            <a:ext cx="1280863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Mergesort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/>
              <a:t>Take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3414463" y="5442372"/>
            <a:ext cx="776537" cy="969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834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" y="2841012"/>
            <a:ext cx="7897209" cy="378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words by frequency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458200" cy="1938992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/>
              <a:t>var</a:t>
            </a:r>
            <a:r>
              <a:rPr lang="en-US" sz="2400" dirty="0"/>
              <a:t> result = </a:t>
            </a:r>
            <a:r>
              <a:rPr lang="en-US" sz="2400" dirty="0" err="1"/>
              <a:t>table.SelectMany</a:t>
            </a:r>
            <a:r>
              <a:rPr lang="en-US" sz="2400" dirty="0"/>
              <a:t>(l =&gt; </a:t>
            </a:r>
            <a:r>
              <a:rPr lang="en-US" sz="2400" dirty="0" err="1"/>
              <a:t>l.line.Split</a:t>
            </a:r>
            <a:r>
              <a:rPr lang="en-US" sz="2400" dirty="0"/>
              <a:t>(' </a:t>
            </a:r>
            <a:r>
              <a:rPr lang="en-US" sz="2400" dirty="0" smtClean="0"/>
              <a:t>'))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</a:t>
            </a:r>
            <a:r>
              <a:rPr lang="en-US" sz="2400" dirty="0" err="1"/>
              <a:t>GroupBy</a:t>
            </a:r>
            <a:r>
              <a:rPr lang="en-US" sz="2400" dirty="0"/>
              <a:t>(w =&gt; w</a:t>
            </a:r>
            <a:r>
              <a:rPr lang="en-US" sz="2400" dirty="0" smtClean="0"/>
              <a:t>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/>
              <a:t>.</a:t>
            </a:r>
            <a:r>
              <a:rPr lang="en-US" sz="2400" dirty="0"/>
              <a:t>Select(g =&gt; new { word = </a:t>
            </a:r>
            <a:r>
              <a:rPr lang="en-US" sz="2400" dirty="0" err="1"/>
              <a:t>g.Key</a:t>
            </a:r>
            <a:r>
              <a:rPr lang="en-US" sz="2400" dirty="0"/>
              <a:t>, count = </a:t>
            </a:r>
            <a:r>
              <a:rPr lang="en-US" sz="2400" dirty="0" err="1"/>
              <a:t>g.Count</a:t>
            </a:r>
            <a:r>
              <a:rPr lang="en-US" sz="2400" dirty="0"/>
              <a:t>() </a:t>
            </a:r>
            <a:r>
              <a:rPr lang="en-US" sz="2400" dirty="0" smtClean="0"/>
              <a:t>})</a:t>
            </a:r>
          </a:p>
          <a:p>
            <a:r>
              <a:rPr lang="en-US" sz="2400" dirty="0" smtClean="0"/>
              <a:t>	.</a:t>
            </a:r>
            <a:r>
              <a:rPr lang="en-US" sz="2400" dirty="0" err="1" smtClean="0"/>
              <a:t>OrderByDescending</a:t>
            </a:r>
            <a:r>
              <a:rPr lang="en-US" sz="2400" dirty="0" smtClean="0"/>
              <a:t>(t =&gt; </a:t>
            </a:r>
            <a:r>
              <a:rPr lang="en-US" sz="2400" dirty="0" err="1" smtClean="0"/>
              <a:t>t.count</a:t>
            </a:r>
            <a:r>
              <a:rPr lang="en-US" sz="2400" dirty="0" smtClean="0"/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3962400"/>
            <a:ext cx="875561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1180361" y="4147066"/>
            <a:ext cx="1334239" cy="138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2871" y="4412040"/>
            <a:ext cx="1144929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447800" y="4584353"/>
            <a:ext cx="3086100" cy="123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6790" y="4888468"/>
            <a:ext cx="1111010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1447800" y="5073134"/>
            <a:ext cx="28956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6790" y="5334000"/>
            <a:ext cx="1651093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Range-partition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</p:cNvCxnSpPr>
          <p:nvPr/>
        </p:nvCxnSpPr>
        <p:spPr>
          <a:xfrm>
            <a:off x="1987883" y="5518666"/>
            <a:ext cx="221917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6790" y="6096000"/>
            <a:ext cx="569387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Sort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3" idx="3"/>
          </p:cNvCxnSpPr>
          <p:nvPr/>
        </p:nvCxnSpPr>
        <p:spPr>
          <a:xfrm flipV="1">
            <a:off x="906177" y="6172200"/>
            <a:ext cx="1837023" cy="10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557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Map-Reduce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458200" cy="452431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public static IQueryable&lt;S&gt;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MapReduce&lt;T,M,K,S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&gt;(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     IQueryable&lt;T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&gt; input,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Func&lt;T, IEnumerable&lt;M&gt;&gt; mapper,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Func&lt;M,K&gt;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keySelector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Func&lt;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IGrouping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&lt;K,M&gt;,S&gt; reducer)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{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var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map =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input.SelectMany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(mapper);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var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group =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map.GroupBy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keySelector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var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result =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group.Select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(reducer);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return result;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}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661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Map-Reduce 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071944" y="3444240"/>
            <a:ext cx="533400" cy="137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757744" y="3444240"/>
            <a:ext cx="533400" cy="137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423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237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0744" y="251460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390195" y="2423001"/>
            <a:ext cx="1828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80744" y="348996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0744" y="300228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390195" y="3398361"/>
            <a:ext cx="1828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</p:cNvCxnSpPr>
          <p:nvPr/>
        </p:nvCxnSpPr>
        <p:spPr>
          <a:xfrm rot="5400000">
            <a:off x="389481" y="2910760"/>
            <a:ext cx="183515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390195" y="3881004"/>
            <a:ext cx="182880" cy="103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510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10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510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510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510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17" idx="0"/>
          </p:cNvCxnSpPr>
          <p:nvPr/>
        </p:nvCxnSpPr>
        <p:spPr>
          <a:xfrm rot="5400000">
            <a:off x="1568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 rot="5400000">
            <a:off x="1629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2"/>
            <a:endCxn id="19" idx="0"/>
          </p:cNvCxnSpPr>
          <p:nvPr/>
        </p:nvCxnSpPr>
        <p:spPr>
          <a:xfrm rot="5400000">
            <a:off x="1629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  <a:endCxn id="20" idx="0"/>
          </p:cNvCxnSpPr>
          <p:nvPr/>
        </p:nvCxnSpPr>
        <p:spPr>
          <a:xfrm rot="5400000">
            <a:off x="1629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 rot="5400000">
            <a:off x="1629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5103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5103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103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7" idx="2"/>
            <a:endCxn id="28" idx="0"/>
          </p:cNvCxnSpPr>
          <p:nvPr/>
        </p:nvCxnSpPr>
        <p:spPr>
          <a:xfrm rot="5400000">
            <a:off x="16294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  <a:endCxn id="29" idx="0"/>
          </p:cNvCxnSpPr>
          <p:nvPr/>
        </p:nvCxnSpPr>
        <p:spPr>
          <a:xfrm rot="5400000">
            <a:off x="16294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2"/>
            <a:endCxn id="44" idx="0"/>
          </p:cNvCxnSpPr>
          <p:nvPr/>
        </p:nvCxnSpPr>
        <p:spPr>
          <a:xfrm rot="5400000">
            <a:off x="16294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1477084" y="3398361"/>
            <a:ext cx="426720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>
            <a:off x="8141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21095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7765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80744" y="3977640"/>
            <a:ext cx="401782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rot="16200000" flipH="1">
            <a:off x="390195" y="4371282"/>
            <a:ext cx="18288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280744" y="153924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80744" y="446532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103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rot="16200000" flipH="1">
            <a:off x="15685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26429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9477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27295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7295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295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7295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7295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>
            <a:endCxn id="49" idx="0"/>
          </p:cNvCxnSpPr>
          <p:nvPr/>
        </p:nvCxnSpPr>
        <p:spPr>
          <a:xfrm rot="5400000">
            <a:off x="27877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9" idx="2"/>
            <a:endCxn id="50" idx="0"/>
          </p:cNvCxnSpPr>
          <p:nvPr/>
        </p:nvCxnSpPr>
        <p:spPr>
          <a:xfrm rot="5400000">
            <a:off x="28486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0" idx="2"/>
            <a:endCxn id="51" idx="0"/>
          </p:cNvCxnSpPr>
          <p:nvPr/>
        </p:nvCxnSpPr>
        <p:spPr>
          <a:xfrm rot="5400000">
            <a:off x="28486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2"/>
            <a:endCxn id="52" idx="0"/>
          </p:cNvCxnSpPr>
          <p:nvPr/>
        </p:nvCxnSpPr>
        <p:spPr>
          <a:xfrm rot="5400000">
            <a:off x="28486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2" idx="2"/>
            <a:endCxn id="53" idx="0"/>
          </p:cNvCxnSpPr>
          <p:nvPr/>
        </p:nvCxnSpPr>
        <p:spPr>
          <a:xfrm rot="5400000">
            <a:off x="28486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0343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0343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30343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59" idx="2"/>
            <a:endCxn id="60" idx="0"/>
          </p:cNvCxnSpPr>
          <p:nvPr/>
        </p:nvCxnSpPr>
        <p:spPr>
          <a:xfrm rot="5400000">
            <a:off x="31534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61" idx="0"/>
          </p:cNvCxnSpPr>
          <p:nvPr/>
        </p:nvCxnSpPr>
        <p:spPr>
          <a:xfrm rot="5400000">
            <a:off x="31534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2"/>
            <a:endCxn id="65" idx="0"/>
          </p:cNvCxnSpPr>
          <p:nvPr/>
        </p:nvCxnSpPr>
        <p:spPr>
          <a:xfrm rot="5400000">
            <a:off x="31534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0343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rot="16200000" flipH="1">
            <a:off x="30925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013553" y="544068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3328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6335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15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415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415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3415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415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>
            <a:endCxn id="70" idx="0"/>
          </p:cNvCxnSpPr>
          <p:nvPr/>
        </p:nvCxnSpPr>
        <p:spPr>
          <a:xfrm rot="5400000">
            <a:off x="3473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0" idx="2"/>
            <a:endCxn id="71" idx="0"/>
          </p:cNvCxnSpPr>
          <p:nvPr/>
        </p:nvCxnSpPr>
        <p:spPr>
          <a:xfrm rot="5400000">
            <a:off x="3534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1" idx="2"/>
            <a:endCxn id="72" idx="0"/>
          </p:cNvCxnSpPr>
          <p:nvPr/>
        </p:nvCxnSpPr>
        <p:spPr>
          <a:xfrm rot="5400000">
            <a:off x="3534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2" idx="2"/>
            <a:endCxn id="73" idx="0"/>
          </p:cNvCxnSpPr>
          <p:nvPr/>
        </p:nvCxnSpPr>
        <p:spPr>
          <a:xfrm rot="5400000">
            <a:off x="3534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3" idx="2"/>
            <a:endCxn id="74" idx="0"/>
          </p:cNvCxnSpPr>
          <p:nvPr/>
        </p:nvCxnSpPr>
        <p:spPr>
          <a:xfrm rot="5400000">
            <a:off x="3534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37201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37201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7201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>
            <a:stCxn id="80" idx="2"/>
            <a:endCxn id="81" idx="0"/>
          </p:cNvCxnSpPr>
          <p:nvPr/>
        </p:nvCxnSpPr>
        <p:spPr>
          <a:xfrm rot="5400000">
            <a:off x="38392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1" idx="2"/>
            <a:endCxn id="82" idx="0"/>
          </p:cNvCxnSpPr>
          <p:nvPr/>
        </p:nvCxnSpPr>
        <p:spPr>
          <a:xfrm rot="5400000">
            <a:off x="38392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2" idx="2"/>
            <a:endCxn id="86" idx="0"/>
          </p:cNvCxnSpPr>
          <p:nvPr/>
        </p:nvCxnSpPr>
        <p:spPr>
          <a:xfrm rot="5400000">
            <a:off x="38392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37201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rot="16200000" flipH="1">
            <a:off x="37783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3699353" y="544068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0145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1011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1011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1011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1011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1011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Arrow Connector 94"/>
          <p:cNvCxnSpPr>
            <a:endCxn id="90" idx="0"/>
          </p:cNvCxnSpPr>
          <p:nvPr/>
        </p:nvCxnSpPr>
        <p:spPr>
          <a:xfrm rot="5400000">
            <a:off x="41593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91" idx="0"/>
          </p:cNvCxnSpPr>
          <p:nvPr/>
        </p:nvCxnSpPr>
        <p:spPr>
          <a:xfrm rot="5400000">
            <a:off x="42202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2"/>
            <a:endCxn id="92" idx="0"/>
          </p:cNvCxnSpPr>
          <p:nvPr/>
        </p:nvCxnSpPr>
        <p:spPr>
          <a:xfrm rot="5400000">
            <a:off x="42202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2" idx="2"/>
            <a:endCxn id="93" idx="0"/>
          </p:cNvCxnSpPr>
          <p:nvPr/>
        </p:nvCxnSpPr>
        <p:spPr>
          <a:xfrm rot="5400000">
            <a:off x="42202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3" idx="2"/>
            <a:endCxn id="94" idx="0"/>
          </p:cNvCxnSpPr>
          <p:nvPr/>
        </p:nvCxnSpPr>
        <p:spPr>
          <a:xfrm rot="5400000">
            <a:off x="42202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3" idx="2"/>
            <a:endCxn id="59" idx="0"/>
          </p:cNvCxnSpPr>
          <p:nvPr/>
        </p:nvCxnSpPr>
        <p:spPr>
          <a:xfrm rot="16200000" flipH="1">
            <a:off x="2848684" y="3246120"/>
            <a:ext cx="42672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3" idx="2"/>
            <a:endCxn id="80" idx="0"/>
          </p:cNvCxnSpPr>
          <p:nvPr/>
        </p:nvCxnSpPr>
        <p:spPr>
          <a:xfrm rot="16200000" flipH="1">
            <a:off x="3191584" y="2903220"/>
            <a:ext cx="426720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4" idx="2"/>
            <a:endCxn id="80" idx="0"/>
          </p:cNvCxnSpPr>
          <p:nvPr/>
        </p:nvCxnSpPr>
        <p:spPr>
          <a:xfrm rot="16200000" flipH="1">
            <a:off x="3534484" y="3246120"/>
            <a:ext cx="42672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4" idx="2"/>
            <a:endCxn id="80" idx="0"/>
          </p:cNvCxnSpPr>
          <p:nvPr/>
        </p:nvCxnSpPr>
        <p:spPr>
          <a:xfrm rot="5400000">
            <a:off x="3877384" y="3208020"/>
            <a:ext cx="42672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4" idx="2"/>
            <a:endCxn id="59" idx="0"/>
          </p:cNvCxnSpPr>
          <p:nvPr/>
        </p:nvCxnSpPr>
        <p:spPr>
          <a:xfrm rot="5400000">
            <a:off x="3191584" y="3208020"/>
            <a:ext cx="42672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4" idx="2"/>
            <a:endCxn id="59" idx="0"/>
          </p:cNvCxnSpPr>
          <p:nvPr/>
        </p:nvCxnSpPr>
        <p:spPr>
          <a:xfrm rot="5400000">
            <a:off x="3534484" y="2865120"/>
            <a:ext cx="42672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53861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5690944" y="496824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727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54727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54727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54727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54727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3" name="Straight Arrow Connector 112"/>
          <p:cNvCxnSpPr>
            <a:endCxn id="108" idx="0"/>
          </p:cNvCxnSpPr>
          <p:nvPr/>
        </p:nvCxnSpPr>
        <p:spPr>
          <a:xfrm rot="5400000">
            <a:off x="55309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8" idx="2"/>
            <a:endCxn id="109" idx="0"/>
          </p:cNvCxnSpPr>
          <p:nvPr/>
        </p:nvCxnSpPr>
        <p:spPr>
          <a:xfrm rot="5400000">
            <a:off x="55918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9" idx="2"/>
            <a:endCxn id="110" idx="0"/>
          </p:cNvCxnSpPr>
          <p:nvPr/>
        </p:nvCxnSpPr>
        <p:spPr>
          <a:xfrm rot="5400000">
            <a:off x="55918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10" idx="2"/>
            <a:endCxn id="111" idx="0"/>
          </p:cNvCxnSpPr>
          <p:nvPr/>
        </p:nvCxnSpPr>
        <p:spPr>
          <a:xfrm rot="5400000">
            <a:off x="55918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1" idx="2"/>
            <a:endCxn id="112" idx="0"/>
          </p:cNvCxnSpPr>
          <p:nvPr/>
        </p:nvCxnSpPr>
        <p:spPr>
          <a:xfrm rot="5400000">
            <a:off x="55918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5777535" y="5029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777535" y="5455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5777535" y="5882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1" name="Straight Arrow Connector 120"/>
          <p:cNvCxnSpPr>
            <a:stCxn id="118" idx="2"/>
            <a:endCxn id="119" idx="0"/>
          </p:cNvCxnSpPr>
          <p:nvPr/>
        </p:nvCxnSpPr>
        <p:spPr>
          <a:xfrm rot="5400000">
            <a:off x="5896684" y="5394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9" idx="2"/>
            <a:endCxn id="120" idx="0"/>
          </p:cNvCxnSpPr>
          <p:nvPr/>
        </p:nvCxnSpPr>
        <p:spPr>
          <a:xfrm rot="5400000">
            <a:off x="5896684" y="5821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20" idx="2"/>
            <a:endCxn id="124" idx="0"/>
          </p:cNvCxnSpPr>
          <p:nvPr/>
        </p:nvCxnSpPr>
        <p:spPr>
          <a:xfrm rot="5400000">
            <a:off x="5896684" y="6248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5777535" y="630936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/>
          <p:cNvCxnSpPr/>
          <p:nvPr/>
        </p:nvCxnSpPr>
        <p:spPr>
          <a:xfrm rot="16200000" flipH="1">
            <a:off x="5835724" y="673348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60719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" name="Rounded Rectangle 127"/>
          <p:cNvSpPr/>
          <p:nvPr/>
        </p:nvSpPr>
        <p:spPr>
          <a:xfrm>
            <a:off x="6376744" y="496824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9" name="Rounded Rectangle 128"/>
          <p:cNvSpPr/>
          <p:nvPr/>
        </p:nvSpPr>
        <p:spPr>
          <a:xfrm>
            <a:off x="61585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1585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1585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61585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1585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/>
          <p:cNvCxnSpPr>
            <a:endCxn id="129" idx="0"/>
          </p:cNvCxnSpPr>
          <p:nvPr/>
        </p:nvCxnSpPr>
        <p:spPr>
          <a:xfrm rot="5400000">
            <a:off x="62167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29" idx="2"/>
            <a:endCxn id="130" idx="0"/>
          </p:cNvCxnSpPr>
          <p:nvPr/>
        </p:nvCxnSpPr>
        <p:spPr>
          <a:xfrm rot="5400000">
            <a:off x="62776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30" idx="2"/>
            <a:endCxn id="131" idx="0"/>
          </p:cNvCxnSpPr>
          <p:nvPr/>
        </p:nvCxnSpPr>
        <p:spPr>
          <a:xfrm rot="5400000">
            <a:off x="62776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31" idx="2"/>
            <a:endCxn id="132" idx="0"/>
          </p:cNvCxnSpPr>
          <p:nvPr/>
        </p:nvCxnSpPr>
        <p:spPr>
          <a:xfrm rot="5400000">
            <a:off x="62776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32" idx="2"/>
            <a:endCxn id="133" idx="0"/>
          </p:cNvCxnSpPr>
          <p:nvPr/>
        </p:nvCxnSpPr>
        <p:spPr>
          <a:xfrm rot="5400000">
            <a:off x="62776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6463335" y="5029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6463335" y="5455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6463335" y="5882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2" name="Straight Arrow Connector 141"/>
          <p:cNvCxnSpPr>
            <a:stCxn id="139" idx="2"/>
            <a:endCxn id="140" idx="0"/>
          </p:cNvCxnSpPr>
          <p:nvPr/>
        </p:nvCxnSpPr>
        <p:spPr>
          <a:xfrm rot="5400000">
            <a:off x="6582484" y="5394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40" idx="2"/>
            <a:endCxn id="141" idx="0"/>
          </p:cNvCxnSpPr>
          <p:nvPr/>
        </p:nvCxnSpPr>
        <p:spPr>
          <a:xfrm rot="5400000">
            <a:off x="6582484" y="5821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41" idx="2"/>
            <a:endCxn id="145" idx="0"/>
          </p:cNvCxnSpPr>
          <p:nvPr/>
        </p:nvCxnSpPr>
        <p:spPr>
          <a:xfrm rot="5400000">
            <a:off x="6582484" y="6248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/>
        </p:nvSpPr>
        <p:spPr>
          <a:xfrm>
            <a:off x="6463335" y="630936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rot="16200000" flipH="1">
            <a:off x="6521524" y="673348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>
            <a:off x="6757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9" name="Rounded Rectangle 148"/>
          <p:cNvSpPr/>
          <p:nvPr/>
        </p:nvSpPr>
        <p:spPr>
          <a:xfrm>
            <a:off x="6844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844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6844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6844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6844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4" name="Straight Arrow Connector 153"/>
          <p:cNvCxnSpPr>
            <a:endCxn id="149" idx="0"/>
          </p:cNvCxnSpPr>
          <p:nvPr/>
        </p:nvCxnSpPr>
        <p:spPr>
          <a:xfrm rot="5400000">
            <a:off x="6902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2"/>
            <a:endCxn id="150" idx="0"/>
          </p:cNvCxnSpPr>
          <p:nvPr/>
        </p:nvCxnSpPr>
        <p:spPr>
          <a:xfrm rot="5400000">
            <a:off x="6963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2"/>
            <a:endCxn id="151" idx="0"/>
          </p:cNvCxnSpPr>
          <p:nvPr/>
        </p:nvCxnSpPr>
        <p:spPr>
          <a:xfrm rot="5400000">
            <a:off x="6963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51" idx="2"/>
            <a:endCxn id="152" idx="0"/>
          </p:cNvCxnSpPr>
          <p:nvPr/>
        </p:nvCxnSpPr>
        <p:spPr>
          <a:xfrm rot="5400000">
            <a:off x="6963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52" idx="2"/>
            <a:endCxn id="153" idx="0"/>
          </p:cNvCxnSpPr>
          <p:nvPr/>
        </p:nvCxnSpPr>
        <p:spPr>
          <a:xfrm rot="5400000">
            <a:off x="6963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53" idx="2"/>
            <a:endCxn id="169" idx="0"/>
          </p:cNvCxnSpPr>
          <p:nvPr/>
        </p:nvCxnSpPr>
        <p:spPr>
          <a:xfrm rot="5400000">
            <a:off x="6498664" y="3025140"/>
            <a:ext cx="36576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33" idx="2"/>
            <a:endCxn id="163" idx="0"/>
          </p:cNvCxnSpPr>
          <p:nvPr/>
        </p:nvCxnSpPr>
        <p:spPr>
          <a:xfrm rot="16200000" flipH="1">
            <a:off x="6498664" y="3025140"/>
            <a:ext cx="36576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53" idx="2"/>
            <a:endCxn id="163" idx="0"/>
          </p:cNvCxnSpPr>
          <p:nvPr/>
        </p:nvCxnSpPr>
        <p:spPr>
          <a:xfrm rot="5400000">
            <a:off x="6841564" y="3368040"/>
            <a:ext cx="36576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33" idx="2"/>
            <a:endCxn id="169" idx="0"/>
          </p:cNvCxnSpPr>
          <p:nvPr/>
        </p:nvCxnSpPr>
        <p:spPr>
          <a:xfrm rot="5400000">
            <a:off x="6155764" y="3368040"/>
            <a:ext cx="36576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6844335" y="3550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6844335" y="3977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6844335" y="4404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/>
          <p:cNvCxnSpPr/>
          <p:nvPr/>
        </p:nvCxnSpPr>
        <p:spPr>
          <a:xfrm rot="5400000">
            <a:off x="6963484" y="391668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rot="5400000">
            <a:off x="6963484" y="434340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65" idx="2"/>
            <a:endCxn id="139" idx="0"/>
          </p:cNvCxnSpPr>
          <p:nvPr/>
        </p:nvCxnSpPr>
        <p:spPr>
          <a:xfrm rot="5400000">
            <a:off x="6673924" y="4678680"/>
            <a:ext cx="32004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ounded Rectangle 168"/>
          <p:cNvSpPr/>
          <p:nvPr/>
        </p:nvSpPr>
        <p:spPr>
          <a:xfrm>
            <a:off x="6158535" y="3550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6158535" y="3977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6158535" y="4404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rot="5400000">
            <a:off x="6277684" y="391668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rot="5400000">
            <a:off x="6277684" y="434340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1" idx="2"/>
            <a:endCxn id="118" idx="0"/>
          </p:cNvCxnSpPr>
          <p:nvPr/>
        </p:nvCxnSpPr>
        <p:spPr>
          <a:xfrm rot="5400000">
            <a:off x="5988124" y="4678680"/>
            <a:ext cx="32004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reeform 174"/>
          <p:cNvSpPr/>
          <p:nvPr/>
        </p:nvSpPr>
        <p:spPr>
          <a:xfrm>
            <a:off x="5729115" y="3188158"/>
            <a:ext cx="723829" cy="1843790"/>
          </a:xfrm>
          <a:custGeom>
            <a:avLst/>
            <a:gdLst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800069 h 1993692"/>
              <a:gd name="connsiteX3" fmla="*/ 296056 w 296056"/>
              <a:gd name="connsiteY3" fmla="*/ 1993692 h 1993692"/>
              <a:gd name="connsiteX0" fmla="*/ 20612 w 329193"/>
              <a:gd name="connsiteY0" fmla="*/ 0 h 1993692"/>
              <a:gd name="connsiteX1" fmla="*/ 59370 w 329193"/>
              <a:gd name="connsiteY1" fmla="*/ 1244184 h 1993692"/>
              <a:gd name="connsiteX2" fmla="*/ 231756 w 329193"/>
              <a:gd name="connsiteY2" fmla="*/ 1800069 h 1993692"/>
              <a:gd name="connsiteX3" fmla="*/ 329193 w 329193"/>
              <a:gd name="connsiteY3" fmla="*/ 1993692 h 1993692"/>
              <a:gd name="connsiteX0" fmla="*/ 20612 w 370342"/>
              <a:gd name="connsiteY0" fmla="*/ 0 h 1993692"/>
              <a:gd name="connsiteX1" fmla="*/ 100519 w 370342"/>
              <a:gd name="connsiteY1" fmla="*/ 1244184 h 1993692"/>
              <a:gd name="connsiteX2" fmla="*/ 272905 w 370342"/>
              <a:gd name="connsiteY2" fmla="*/ 1800069 h 1993692"/>
              <a:gd name="connsiteX3" fmla="*/ 370342 w 370342"/>
              <a:gd name="connsiteY3" fmla="*/ 1993692 h 1993692"/>
              <a:gd name="connsiteX0" fmla="*/ 5097 w 354827"/>
              <a:gd name="connsiteY0" fmla="*/ 0 h 1993692"/>
              <a:gd name="connsiteX1" fmla="*/ 85004 w 354827"/>
              <a:gd name="connsiteY1" fmla="*/ 1244184 h 1993692"/>
              <a:gd name="connsiteX2" fmla="*/ 257390 w 354827"/>
              <a:gd name="connsiteY2" fmla="*/ 1800069 h 1993692"/>
              <a:gd name="connsiteX3" fmla="*/ 354827 w 354827"/>
              <a:gd name="connsiteY3" fmla="*/ 1993692 h 1993692"/>
              <a:gd name="connsiteX0" fmla="*/ 5097 w 395976"/>
              <a:gd name="connsiteY0" fmla="*/ 0 h 1993692"/>
              <a:gd name="connsiteX1" fmla="*/ 126153 w 395976"/>
              <a:gd name="connsiteY1" fmla="*/ 1244184 h 1993692"/>
              <a:gd name="connsiteX2" fmla="*/ 298539 w 395976"/>
              <a:gd name="connsiteY2" fmla="*/ 1800069 h 1993692"/>
              <a:gd name="connsiteX3" fmla="*/ 395976 w 395976"/>
              <a:gd name="connsiteY3" fmla="*/ 1993692 h 1993692"/>
              <a:gd name="connsiteX0" fmla="*/ 0 w 390879"/>
              <a:gd name="connsiteY0" fmla="*/ 0 h 1993692"/>
              <a:gd name="connsiteX1" fmla="*/ 121056 w 390879"/>
              <a:gd name="connsiteY1" fmla="*/ 1244184 h 1993692"/>
              <a:gd name="connsiteX2" fmla="*/ 293442 w 390879"/>
              <a:gd name="connsiteY2" fmla="*/ 1800069 h 1993692"/>
              <a:gd name="connsiteX3" fmla="*/ 390879 w 390879"/>
              <a:gd name="connsiteY3" fmla="*/ 1993692 h 1993692"/>
              <a:gd name="connsiteX0" fmla="*/ 0 w 390879"/>
              <a:gd name="connsiteY0" fmla="*/ 0 h 1993692"/>
              <a:gd name="connsiteX1" fmla="*/ 121056 w 390879"/>
              <a:gd name="connsiteY1" fmla="*/ 1244184 h 1993692"/>
              <a:gd name="connsiteX2" fmla="*/ 169995 w 390879"/>
              <a:gd name="connsiteY2" fmla="*/ 1800069 h 1993692"/>
              <a:gd name="connsiteX3" fmla="*/ 390879 w 390879"/>
              <a:gd name="connsiteY3" fmla="*/ 1993692 h 199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879" h="1993692">
                <a:moveTo>
                  <a:pt x="0" y="0"/>
                </a:moveTo>
                <a:cubicBezTo>
                  <a:pt x="35378" y="525711"/>
                  <a:pt x="92724" y="944173"/>
                  <a:pt x="121056" y="1244184"/>
                </a:cubicBezTo>
                <a:cubicBezTo>
                  <a:pt x="149388" y="1544195"/>
                  <a:pt x="169995" y="1800069"/>
                  <a:pt x="169995" y="1800069"/>
                </a:cubicBezTo>
                <a:lnTo>
                  <a:pt x="390879" y="1993692"/>
                </a:ln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6" name="TextBox 844"/>
          <p:cNvSpPr txBox="1"/>
          <p:nvPr/>
        </p:nvSpPr>
        <p:spPr>
          <a:xfrm>
            <a:off x="7367344" y="1158240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map</a:t>
            </a:r>
            <a:endParaRPr lang="en-US" sz="1600" i="1" dirty="0"/>
          </a:p>
        </p:txBody>
      </p:sp>
      <p:sp>
        <p:nvSpPr>
          <p:cNvPr id="177" name="TextBox 845"/>
          <p:cNvSpPr txBox="1"/>
          <p:nvPr/>
        </p:nvSpPr>
        <p:spPr>
          <a:xfrm>
            <a:off x="7367344" y="1615440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sort</a:t>
            </a:r>
            <a:endParaRPr lang="en-US" sz="1600" i="1" dirty="0"/>
          </a:p>
        </p:txBody>
      </p:sp>
      <p:sp>
        <p:nvSpPr>
          <p:cNvPr id="178" name="TextBox 846"/>
          <p:cNvSpPr txBox="1"/>
          <p:nvPr/>
        </p:nvSpPr>
        <p:spPr>
          <a:xfrm>
            <a:off x="7367344" y="1996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79" name="TextBox 847"/>
          <p:cNvSpPr txBox="1"/>
          <p:nvPr/>
        </p:nvSpPr>
        <p:spPr>
          <a:xfrm>
            <a:off x="7367344" y="2453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0" name="TextBox 848"/>
          <p:cNvSpPr txBox="1"/>
          <p:nvPr/>
        </p:nvSpPr>
        <p:spPr>
          <a:xfrm>
            <a:off x="7367344" y="2834640"/>
            <a:ext cx="97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distribute</a:t>
            </a:r>
            <a:endParaRPr lang="en-US" sz="1600" i="1" dirty="0"/>
          </a:p>
        </p:txBody>
      </p:sp>
      <p:sp>
        <p:nvSpPr>
          <p:cNvPr id="181" name="TextBox 849"/>
          <p:cNvSpPr txBox="1"/>
          <p:nvPr/>
        </p:nvSpPr>
        <p:spPr>
          <a:xfrm>
            <a:off x="7367344" y="3520440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mergesort</a:t>
            </a:r>
            <a:endParaRPr lang="en-US" sz="1600" i="1" dirty="0"/>
          </a:p>
        </p:txBody>
      </p:sp>
      <p:sp>
        <p:nvSpPr>
          <p:cNvPr id="182" name="TextBox 850"/>
          <p:cNvSpPr txBox="1"/>
          <p:nvPr/>
        </p:nvSpPr>
        <p:spPr>
          <a:xfrm>
            <a:off x="7367344" y="3901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83" name="TextBox 851"/>
          <p:cNvSpPr txBox="1"/>
          <p:nvPr/>
        </p:nvSpPr>
        <p:spPr>
          <a:xfrm>
            <a:off x="7367344" y="4358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4" name="TextBox 852"/>
          <p:cNvSpPr txBox="1"/>
          <p:nvPr/>
        </p:nvSpPr>
        <p:spPr>
          <a:xfrm>
            <a:off x="7367344" y="4968240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mergesort</a:t>
            </a:r>
            <a:endParaRPr lang="en-US" sz="1600" i="1" dirty="0"/>
          </a:p>
        </p:txBody>
      </p:sp>
      <p:sp>
        <p:nvSpPr>
          <p:cNvPr id="185" name="TextBox 853"/>
          <p:cNvSpPr txBox="1"/>
          <p:nvPr/>
        </p:nvSpPr>
        <p:spPr>
          <a:xfrm>
            <a:off x="7367344" y="5425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86" name="TextBox 854"/>
          <p:cNvSpPr txBox="1"/>
          <p:nvPr/>
        </p:nvSpPr>
        <p:spPr>
          <a:xfrm>
            <a:off x="7367344" y="5882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7" name="TextBox 855"/>
          <p:cNvSpPr txBox="1"/>
          <p:nvPr/>
        </p:nvSpPr>
        <p:spPr>
          <a:xfrm>
            <a:off x="7367344" y="6263640"/>
            <a:ext cx="995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consumer</a:t>
            </a:r>
            <a:endParaRPr lang="en-US" sz="1600" i="1" dirty="0"/>
          </a:p>
        </p:txBody>
      </p:sp>
      <p:sp>
        <p:nvSpPr>
          <p:cNvPr id="188" name="Right Brace 187"/>
          <p:cNvSpPr/>
          <p:nvPr/>
        </p:nvSpPr>
        <p:spPr>
          <a:xfrm>
            <a:off x="8281744" y="1082040"/>
            <a:ext cx="228600" cy="22098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9" name="Right Brace 188"/>
          <p:cNvSpPr/>
          <p:nvPr/>
        </p:nvSpPr>
        <p:spPr>
          <a:xfrm>
            <a:off x="8281744" y="4892040"/>
            <a:ext cx="228600" cy="17526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0" name="Right Brace 189"/>
          <p:cNvSpPr/>
          <p:nvPr/>
        </p:nvSpPr>
        <p:spPr>
          <a:xfrm>
            <a:off x="8281744" y="3368040"/>
            <a:ext cx="228600" cy="14478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1" name="TextBox 859"/>
          <p:cNvSpPr txBox="1"/>
          <p:nvPr/>
        </p:nvSpPr>
        <p:spPr>
          <a:xfrm rot="16200000">
            <a:off x="8414896" y="2072640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map</a:t>
            </a:r>
            <a:endParaRPr lang="en-US" sz="1600" i="1" dirty="0"/>
          </a:p>
        </p:txBody>
      </p:sp>
      <p:sp>
        <p:nvSpPr>
          <p:cNvPr id="192" name="TextBox 860"/>
          <p:cNvSpPr txBox="1"/>
          <p:nvPr/>
        </p:nvSpPr>
        <p:spPr>
          <a:xfrm rot="16200000">
            <a:off x="7776973" y="3935046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partial aggregation</a:t>
            </a:r>
            <a:endParaRPr lang="en-US" sz="1600" i="1" dirty="0"/>
          </a:p>
        </p:txBody>
      </p:sp>
      <p:sp>
        <p:nvSpPr>
          <p:cNvPr id="193" name="TextBox 861"/>
          <p:cNvSpPr txBox="1"/>
          <p:nvPr/>
        </p:nvSpPr>
        <p:spPr>
          <a:xfrm rot="16200000">
            <a:off x="8306603" y="5623554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cxnSp>
        <p:nvCxnSpPr>
          <p:cNvPr id="194" name="Straight Arrow Connector 193"/>
          <p:cNvCxnSpPr>
            <a:stCxn id="112" idx="2"/>
            <a:endCxn id="118" idx="0"/>
          </p:cNvCxnSpPr>
          <p:nvPr/>
        </p:nvCxnSpPr>
        <p:spPr>
          <a:xfrm rot="16200000" flipH="1">
            <a:off x="4883224" y="3954780"/>
            <a:ext cx="184404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88"/>
          <p:cNvSpPr txBox="1"/>
          <p:nvPr/>
        </p:nvSpPr>
        <p:spPr>
          <a:xfrm>
            <a:off x="4495800" y="54102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99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4" grpId="0" animBg="1"/>
      <p:bldP spid="36" grpId="0" animBg="1"/>
      <p:bldP spid="38" grpId="0" animBg="1"/>
      <p:bldP spid="44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5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80" grpId="0" animBg="1"/>
      <p:bldP spid="81" grpId="0" animBg="1"/>
      <p:bldP spid="82" grpId="0" animBg="1"/>
      <p:bldP spid="86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8" grpId="0" animBg="1"/>
      <p:bldP spid="119" grpId="0" animBg="1"/>
      <p:bldP spid="120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9" grpId="0" animBg="1"/>
      <p:bldP spid="140" grpId="0" animBg="1"/>
      <p:bldP spid="141" grpId="0" animBg="1"/>
      <p:bldP spid="145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63" grpId="0" animBg="1"/>
      <p:bldP spid="164" grpId="0" animBg="1"/>
      <p:bldP spid="165" grpId="0" animBg="1"/>
      <p:bldP spid="169" grpId="0" animBg="1"/>
      <p:bldP spid="170" grpId="0" animBg="1"/>
      <p:bldP spid="171" grpId="0" animBg="1"/>
      <p:bldP spid="175" grpId="0" animBg="1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 animBg="1"/>
      <p:bldP spid="189" grpId="0" animBg="1"/>
      <p:bldP spid="190" grpId="0" animBg="1"/>
      <p:bldP spid="191" grpId="0"/>
      <p:bldP spid="192" grpId="0"/>
      <p:bldP spid="193" grpId="0"/>
      <p:bldP spid="2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4216" y="722555"/>
            <a:ext cx="3109383" cy="6135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Expectation Maximization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00" y="6356350"/>
            <a:ext cx="2133600" cy="365125"/>
          </a:xfrm>
        </p:spPr>
        <p:txBody>
          <a:bodyPr/>
          <a:lstStyle/>
          <a:p>
            <a:fld id="{05B373E8-BEAF-4D31-8BC4-0CF0FBB3AA11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0" y="3200400"/>
            <a:ext cx="2665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smtClean="0"/>
              <a:t> 160 </a:t>
            </a:r>
            <a:r>
              <a:rPr lang="en-US" sz="2400" dirty="0" smtClean="0"/>
              <a:t>lines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3 iterations shown</a:t>
            </a:r>
          </a:p>
        </p:txBody>
      </p:sp>
      <p:sp>
        <p:nvSpPr>
          <p:cNvPr id="49154" name="AutoShape 2" descr="job graph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AutoShape 4" descr="job graph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4600" y="838200"/>
            <a:ext cx="2514600" cy="182880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95600" y="2895600"/>
            <a:ext cx="2514600" cy="182880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976880" y="4897120"/>
            <a:ext cx="2509520" cy="180848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4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Index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447800"/>
            <a:ext cx="5429250" cy="487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85800" y="1295400"/>
            <a:ext cx="189327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Images</a:t>
            </a:r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features</a:t>
            </a:r>
            <a:endParaRPr lang="en-US" sz="4000" dirty="0"/>
          </a:p>
        </p:txBody>
      </p:sp>
      <p:sp>
        <p:nvSpPr>
          <p:cNvPr id="10" name="Down Arrow 9"/>
          <p:cNvSpPr/>
          <p:nvPr/>
        </p:nvSpPr>
        <p:spPr>
          <a:xfrm>
            <a:off x="1219200" y="2438400"/>
            <a:ext cx="685800" cy="274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087125"/>
            <a:ext cx="467620" cy="367961"/>
          </a:xfrm>
          <a:prstGeom prst="rect">
            <a:avLst/>
          </a:prstGeom>
          <a:noFill/>
        </p:spPr>
      </p:pic>
      <p:sp>
        <p:nvSpPr>
          <p:cNvPr id="204" name="Rounded Rectangle 203"/>
          <p:cNvSpPr/>
          <p:nvPr/>
        </p:nvSpPr>
        <p:spPr>
          <a:xfrm>
            <a:off x="5257800" y="4003271"/>
            <a:ext cx="1142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4" name="Picture 17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581400"/>
            <a:ext cx="467620" cy="367961"/>
          </a:xfrm>
          <a:prstGeom prst="rect">
            <a:avLst/>
          </a:prstGeom>
          <a:noFill/>
        </p:spPr>
      </p:pic>
      <p:sp>
        <p:nvSpPr>
          <p:cNvPr id="183" name="Rounded Rectangle 182"/>
          <p:cNvSpPr/>
          <p:nvPr/>
        </p:nvSpPr>
        <p:spPr>
          <a:xfrm>
            <a:off x="5638800" y="3469871"/>
            <a:ext cx="761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5" name="Picture 17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553725"/>
            <a:ext cx="467620" cy="367961"/>
          </a:xfrm>
          <a:prstGeom prst="rect">
            <a:avLst/>
          </a:prstGeom>
          <a:noFill/>
        </p:spPr>
      </p:pic>
      <p:sp>
        <p:nvSpPr>
          <p:cNvPr id="188" name="Rounded Rectangle 187"/>
          <p:cNvSpPr/>
          <p:nvPr/>
        </p:nvSpPr>
        <p:spPr>
          <a:xfrm>
            <a:off x="6841817" y="34698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5" name="Rounded Rectangle 304"/>
          <p:cNvSpPr/>
          <p:nvPr/>
        </p:nvSpPr>
        <p:spPr>
          <a:xfrm>
            <a:off x="5715000" y="3509400"/>
            <a:ext cx="622005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6" name="Rounded Rectangle 305"/>
          <p:cNvSpPr/>
          <p:nvPr/>
        </p:nvSpPr>
        <p:spPr>
          <a:xfrm>
            <a:off x="6898200" y="3509400"/>
            <a:ext cx="8418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76" name="Picture 17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553725"/>
            <a:ext cx="467620" cy="367961"/>
          </a:xfrm>
          <a:prstGeom prst="rect">
            <a:avLst/>
          </a:prstGeom>
          <a:noFill/>
        </p:spPr>
      </p:pic>
      <p:sp>
        <p:nvSpPr>
          <p:cNvPr id="177" name="Rounded Rectangle 176"/>
          <p:cNvSpPr/>
          <p:nvPr/>
        </p:nvSpPr>
        <p:spPr>
          <a:xfrm>
            <a:off x="3991227" y="3469871"/>
            <a:ext cx="13295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0" name="Rounded Rectangle 299"/>
          <p:cNvSpPr/>
          <p:nvPr/>
        </p:nvSpPr>
        <p:spPr>
          <a:xfrm>
            <a:off x="4036800" y="3509400"/>
            <a:ext cx="6576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3" name="Rounded Rectangle 302"/>
          <p:cNvSpPr/>
          <p:nvPr/>
        </p:nvSpPr>
        <p:spPr>
          <a:xfrm>
            <a:off x="4724400" y="3505200"/>
            <a:ext cx="5334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2286000"/>
            <a:ext cx="20806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Where</a:t>
            </a:r>
          </a:p>
          <a:p>
            <a:r>
              <a:rPr lang="en-US" sz="3600" dirty="0" smtClean="0"/>
              <a:t>Select</a:t>
            </a:r>
          </a:p>
          <a:p>
            <a:r>
              <a:rPr lang="en-US" sz="3600" dirty="0" err="1" smtClean="0"/>
              <a:t>GroupBy</a:t>
            </a:r>
            <a:endParaRPr lang="en-US" sz="3600" dirty="0" smtClean="0"/>
          </a:p>
          <a:p>
            <a:r>
              <a:rPr lang="en-US" sz="3600" dirty="0" err="1" smtClean="0"/>
              <a:t>OrderBy</a:t>
            </a:r>
            <a:endParaRPr lang="en-US" sz="3600" dirty="0" smtClean="0"/>
          </a:p>
          <a:p>
            <a:r>
              <a:rPr lang="en-US" sz="3600" dirty="0" smtClean="0"/>
              <a:t>Aggregate</a:t>
            </a:r>
          </a:p>
          <a:p>
            <a:r>
              <a:rPr lang="en-US" sz="3600" dirty="0" smtClean="0"/>
              <a:t>Join</a:t>
            </a:r>
          </a:p>
        </p:txBody>
      </p:sp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1572525"/>
            <a:ext cx="467620" cy="36796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1572525"/>
            <a:ext cx="467620" cy="367961"/>
          </a:xfrm>
          <a:prstGeom prst="rect">
            <a:avLst/>
          </a:prstGeom>
          <a:noFill/>
        </p:spPr>
      </p:pic>
      <p:pic>
        <p:nvPicPr>
          <p:cNvPr id="7" name="Picture 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572525"/>
            <a:ext cx="467620" cy="36796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3991227" y="14886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" name="Rectangle 8"/>
          <p:cNvSpPr/>
          <p:nvPr/>
        </p:nvSpPr>
        <p:spPr>
          <a:xfrm>
            <a:off x="411167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20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4513166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471391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4914658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" name="Rounded Rectangle 13"/>
          <p:cNvSpPr/>
          <p:nvPr/>
        </p:nvSpPr>
        <p:spPr>
          <a:xfrm>
            <a:off x="5436596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" name="Rectangle 14"/>
          <p:cNvSpPr/>
          <p:nvPr/>
        </p:nvSpPr>
        <p:spPr>
          <a:xfrm>
            <a:off x="555704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575778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95853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ectangle 17"/>
          <p:cNvSpPr/>
          <p:nvPr/>
        </p:nvSpPr>
        <p:spPr>
          <a:xfrm>
            <a:off x="615928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" name="Rounded Rectangle 18"/>
          <p:cNvSpPr/>
          <p:nvPr/>
        </p:nvSpPr>
        <p:spPr>
          <a:xfrm>
            <a:off x="6841817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0" name="Rectangle 19"/>
          <p:cNvSpPr/>
          <p:nvPr/>
        </p:nvSpPr>
        <p:spPr>
          <a:xfrm>
            <a:off x="696226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16300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36375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Rectangle 22"/>
          <p:cNvSpPr/>
          <p:nvPr/>
        </p:nvSpPr>
        <p:spPr>
          <a:xfrm>
            <a:off x="7564501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32" name="Picture 131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2486925"/>
            <a:ext cx="467620" cy="367961"/>
          </a:xfrm>
          <a:prstGeom prst="rect">
            <a:avLst/>
          </a:prstGeom>
          <a:noFill/>
        </p:spPr>
      </p:pic>
      <p:pic>
        <p:nvPicPr>
          <p:cNvPr id="133" name="Picture 13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2486925"/>
            <a:ext cx="467620" cy="367961"/>
          </a:xfrm>
          <a:prstGeom prst="rect">
            <a:avLst/>
          </a:prstGeom>
          <a:noFill/>
        </p:spPr>
      </p:pic>
      <p:pic>
        <p:nvPicPr>
          <p:cNvPr id="134" name="Picture 13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486925"/>
            <a:ext cx="467620" cy="367961"/>
          </a:xfrm>
          <a:prstGeom prst="rect">
            <a:avLst/>
          </a:prstGeom>
          <a:noFill/>
        </p:spPr>
      </p:pic>
      <p:sp>
        <p:nvSpPr>
          <p:cNvPr id="135" name="Rounded Rectangle 134"/>
          <p:cNvSpPr/>
          <p:nvPr/>
        </p:nvSpPr>
        <p:spPr>
          <a:xfrm>
            <a:off x="3991227" y="24030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36" name="Rectangle 135"/>
          <p:cNvSpPr/>
          <p:nvPr/>
        </p:nvSpPr>
        <p:spPr>
          <a:xfrm>
            <a:off x="411167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513166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9" name="Rectangle 138"/>
          <p:cNvSpPr/>
          <p:nvPr/>
        </p:nvSpPr>
        <p:spPr>
          <a:xfrm>
            <a:off x="471391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1" name="Rounded Rectangle 140"/>
          <p:cNvSpPr/>
          <p:nvPr/>
        </p:nvSpPr>
        <p:spPr>
          <a:xfrm>
            <a:off x="5436596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3" name="Rectangle 142"/>
          <p:cNvSpPr/>
          <p:nvPr/>
        </p:nvSpPr>
        <p:spPr>
          <a:xfrm>
            <a:off x="575778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4" name="Rectangle 143"/>
          <p:cNvSpPr/>
          <p:nvPr/>
        </p:nvSpPr>
        <p:spPr>
          <a:xfrm>
            <a:off x="595853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5" name="Rectangle 144"/>
          <p:cNvSpPr/>
          <p:nvPr/>
        </p:nvSpPr>
        <p:spPr>
          <a:xfrm>
            <a:off x="615928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6" name="Rounded Rectangle 145"/>
          <p:cNvSpPr/>
          <p:nvPr/>
        </p:nvSpPr>
        <p:spPr>
          <a:xfrm>
            <a:off x="6841817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7" name="Rectangle 146"/>
          <p:cNvSpPr/>
          <p:nvPr/>
        </p:nvSpPr>
        <p:spPr>
          <a:xfrm>
            <a:off x="6962263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8" name="Rectangle 147"/>
          <p:cNvSpPr/>
          <p:nvPr/>
        </p:nvSpPr>
        <p:spPr>
          <a:xfrm>
            <a:off x="716300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53" name="Picture 15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3020325"/>
            <a:ext cx="467620" cy="367961"/>
          </a:xfrm>
          <a:prstGeom prst="rect">
            <a:avLst/>
          </a:prstGeom>
          <a:noFill/>
        </p:spPr>
      </p:pic>
      <p:pic>
        <p:nvPicPr>
          <p:cNvPr id="154" name="Picture 15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020325"/>
            <a:ext cx="467620" cy="367961"/>
          </a:xfrm>
          <a:prstGeom prst="rect">
            <a:avLst/>
          </a:prstGeom>
          <a:noFill/>
        </p:spPr>
      </p:pic>
      <p:pic>
        <p:nvPicPr>
          <p:cNvPr id="155" name="Picture 15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020325"/>
            <a:ext cx="467620" cy="367961"/>
          </a:xfrm>
          <a:prstGeom prst="rect">
            <a:avLst/>
          </a:prstGeom>
          <a:noFill/>
        </p:spPr>
      </p:pic>
      <p:sp>
        <p:nvSpPr>
          <p:cNvPr id="156" name="Rounded Rectangle 155"/>
          <p:cNvSpPr/>
          <p:nvPr/>
        </p:nvSpPr>
        <p:spPr>
          <a:xfrm>
            <a:off x="3991227" y="29364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7" name="Rectangle 156"/>
          <p:cNvSpPr/>
          <p:nvPr/>
        </p:nvSpPr>
        <p:spPr>
          <a:xfrm>
            <a:off x="408960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290345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9" name="Rectangle 158"/>
          <p:cNvSpPr/>
          <p:nvPr/>
        </p:nvSpPr>
        <p:spPr>
          <a:xfrm>
            <a:off x="4491091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0" name="Rectangle 159"/>
          <p:cNvSpPr/>
          <p:nvPr/>
        </p:nvSpPr>
        <p:spPr>
          <a:xfrm>
            <a:off x="469183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1" name="Rectangle 160"/>
          <p:cNvSpPr/>
          <p:nvPr/>
        </p:nvSpPr>
        <p:spPr>
          <a:xfrm>
            <a:off x="4892583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2" name="Rounded Rectangle 161"/>
          <p:cNvSpPr/>
          <p:nvPr/>
        </p:nvSpPr>
        <p:spPr>
          <a:xfrm>
            <a:off x="5436596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3" name="Rectangle 162"/>
          <p:cNvSpPr/>
          <p:nvPr/>
        </p:nvSpPr>
        <p:spPr>
          <a:xfrm>
            <a:off x="553496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4" name="Rectangle 163"/>
          <p:cNvSpPr/>
          <p:nvPr/>
        </p:nvSpPr>
        <p:spPr>
          <a:xfrm>
            <a:off x="573571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5" name="Rectangle 164"/>
          <p:cNvSpPr/>
          <p:nvPr/>
        </p:nvSpPr>
        <p:spPr>
          <a:xfrm>
            <a:off x="593646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6" name="Rectangle 165"/>
          <p:cNvSpPr/>
          <p:nvPr/>
        </p:nvSpPr>
        <p:spPr>
          <a:xfrm>
            <a:off x="613720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7" name="Rounded Rectangle 166"/>
          <p:cNvSpPr/>
          <p:nvPr/>
        </p:nvSpPr>
        <p:spPr>
          <a:xfrm>
            <a:off x="6841817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8" name="Rectangle 167"/>
          <p:cNvSpPr/>
          <p:nvPr/>
        </p:nvSpPr>
        <p:spPr>
          <a:xfrm>
            <a:off x="694018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9" name="Rectangle 168"/>
          <p:cNvSpPr/>
          <p:nvPr/>
        </p:nvSpPr>
        <p:spPr>
          <a:xfrm>
            <a:off x="714093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0" name="Rectangle 169"/>
          <p:cNvSpPr/>
          <p:nvPr/>
        </p:nvSpPr>
        <p:spPr>
          <a:xfrm>
            <a:off x="734168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1" name="Rectangle 170"/>
          <p:cNvSpPr/>
          <p:nvPr/>
        </p:nvSpPr>
        <p:spPr>
          <a:xfrm>
            <a:off x="7542426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8" name="Rectangle 177"/>
          <p:cNvSpPr/>
          <p:nvPr/>
        </p:nvSpPr>
        <p:spPr>
          <a:xfrm>
            <a:off x="4114374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315119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0" name="Rectangle 179"/>
          <p:cNvSpPr/>
          <p:nvPr/>
        </p:nvSpPr>
        <p:spPr>
          <a:xfrm>
            <a:off x="4515865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1" name="Rectangle 180"/>
          <p:cNvSpPr/>
          <p:nvPr/>
        </p:nvSpPr>
        <p:spPr>
          <a:xfrm>
            <a:off x="476175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2" name="Rectangle 181"/>
          <p:cNvSpPr/>
          <p:nvPr/>
        </p:nvSpPr>
        <p:spPr>
          <a:xfrm>
            <a:off x="4933575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5" name="Rectangle 184"/>
          <p:cNvSpPr/>
          <p:nvPr/>
        </p:nvSpPr>
        <p:spPr>
          <a:xfrm>
            <a:off x="5760488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6" name="Rectangle 185"/>
          <p:cNvSpPr/>
          <p:nvPr/>
        </p:nvSpPr>
        <p:spPr>
          <a:xfrm>
            <a:off x="5961234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7" name="Rectangle 186"/>
          <p:cNvSpPr/>
          <p:nvPr/>
        </p:nvSpPr>
        <p:spPr>
          <a:xfrm>
            <a:off x="6161981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9" name="Rectangle 188"/>
          <p:cNvSpPr/>
          <p:nvPr/>
        </p:nvSpPr>
        <p:spPr>
          <a:xfrm>
            <a:off x="6964962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0" name="Rectangle 189"/>
          <p:cNvSpPr/>
          <p:nvPr/>
        </p:nvSpPr>
        <p:spPr>
          <a:xfrm>
            <a:off x="7165708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1" name="Rectangle 190"/>
          <p:cNvSpPr/>
          <p:nvPr/>
        </p:nvSpPr>
        <p:spPr>
          <a:xfrm>
            <a:off x="7366454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2" name="Rectangle 191"/>
          <p:cNvSpPr/>
          <p:nvPr/>
        </p:nvSpPr>
        <p:spPr>
          <a:xfrm>
            <a:off x="7567200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96" name="Picture 19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4087125"/>
            <a:ext cx="467620" cy="367961"/>
          </a:xfrm>
          <a:prstGeom prst="rect">
            <a:avLst/>
          </a:prstGeom>
          <a:noFill/>
        </p:spPr>
      </p:pic>
      <p:pic>
        <p:nvPicPr>
          <p:cNvPr id="197" name="Picture 19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087125"/>
            <a:ext cx="467620" cy="367961"/>
          </a:xfrm>
          <a:prstGeom prst="rect">
            <a:avLst/>
          </a:prstGeom>
          <a:noFill/>
        </p:spPr>
      </p:pic>
      <p:sp>
        <p:nvSpPr>
          <p:cNvPr id="198" name="Rounded Rectangle 197"/>
          <p:cNvSpPr/>
          <p:nvPr/>
        </p:nvSpPr>
        <p:spPr>
          <a:xfrm>
            <a:off x="3991227" y="4003271"/>
            <a:ext cx="9617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9" name="Rectangle 198"/>
          <p:cNvSpPr/>
          <p:nvPr/>
        </p:nvSpPr>
        <p:spPr>
          <a:xfrm>
            <a:off x="4118400" y="4295790"/>
            <a:ext cx="11372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316484" y="4289363"/>
            <a:ext cx="116383" cy="52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1" name="Rectangle 200"/>
          <p:cNvSpPr/>
          <p:nvPr/>
        </p:nvSpPr>
        <p:spPr>
          <a:xfrm>
            <a:off x="4511080" y="4268487"/>
            <a:ext cx="122534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2" name="Rectangle 201"/>
          <p:cNvSpPr/>
          <p:nvPr/>
        </p:nvSpPr>
        <p:spPr>
          <a:xfrm>
            <a:off x="4705674" y="4268487"/>
            <a:ext cx="128685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3" name="Rectangle 202"/>
          <p:cNvSpPr/>
          <p:nvPr/>
        </p:nvSpPr>
        <p:spPr>
          <a:xfrm>
            <a:off x="5334000" y="4261529"/>
            <a:ext cx="120878" cy="79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5" name="Rectangle 204"/>
          <p:cNvSpPr/>
          <p:nvPr/>
        </p:nvSpPr>
        <p:spPr>
          <a:xfrm>
            <a:off x="5551200" y="4226400"/>
            <a:ext cx="126291" cy="115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6" name="Rectangle 205"/>
          <p:cNvSpPr/>
          <p:nvPr/>
        </p:nvSpPr>
        <p:spPr>
          <a:xfrm>
            <a:off x="5752800" y="4212000"/>
            <a:ext cx="125437" cy="129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7" name="Rectangle 206"/>
          <p:cNvSpPr/>
          <p:nvPr/>
        </p:nvSpPr>
        <p:spPr>
          <a:xfrm>
            <a:off x="5947201" y="4176000"/>
            <a:ext cx="131782" cy="165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8" name="Rectangle 207"/>
          <p:cNvSpPr/>
          <p:nvPr/>
        </p:nvSpPr>
        <p:spPr>
          <a:xfrm>
            <a:off x="6159418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9" name="Rounded Rectangle 208"/>
          <p:cNvSpPr/>
          <p:nvPr/>
        </p:nvSpPr>
        <p:spPr>
          <a:xfrm>
            <a:off x="6841817" y="40032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10" name="Rectangle 209"/>
          <p:cNvSpPr/>
          <p:nvPr/>
        </p:nvSpPr>
        <p:spPr>
          <a:xfrm>
            <a:off x="6962399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1" name="Rectangle 210"/>
          <p:cNvSpPr/>
          <p:nvPr/>
        </p:nvSpPr>
        <p:spPr>
          <a:xfrm>
            <a:off x="7163999" y="4118400"/>
            <a:ext cx="119457" cy="223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2" name="Rectangle 211"/>
          <p:cNvSpPr/>
          <p:nvPr/>
        </p:nvSpPr>
        <p:spPr>
          <a:xfrm>
            <a:off x="7358400" y="4075200"/>
            <a:ext cx="125803" cy="266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3" name="Rectangle 212"/>
          <p:cNvSpPr/>
          <p:nvPr/>
        </p:nvSpPr>
        <p:spPr>
          <a:xfrm>
            <a:off x="7564501" y="40455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16" name="Picture 21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867" y="5192431"/>
            <a:ext cx="467620" cy="367961"/>
          </a:xfrm>
          <a:prstGeom prst="rect">
            <a:avLst/>
          </a:prstGeom>
          <a:noFill/>
        </p:spPr>
      </p:pic>
      <p:pic>
        <p:nvPicPr>
          <p:cNvPr id="218" name="Picture 217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9135" y="5192431"/>
            <a:ext cx="467620" cy="367961"/>
          </a:xfrm>
          <a:prstGeom prst="rect">
            <a:avLst/>
          </a:prstGeom>
          <a:noFill/>
        </p:spPr>
      </p:pic>
      <p:sp>
        <p:nvSpPr>
          <p:cNvPr id="219" name="Rounded Rectangle 218"/>
          <p:cNvSpPr/>
          <p:nvPr/>
        </p:nvSpPr>
        <p:spPr>
          <a:xfrm>
            <a:off x="4646562" y="5108577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0" name="Rectangle 219"/>
          <p:cNvSpPr/>
          <p:nvPr/>
        </p:nvSpPr>
        <p:spPr>
          <a:xfrm>
            <a:off x="476701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4967755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2" name="Rectangle 221"/>
          <p:cNvSpPr/>
          <p:nvPr/>
        </p:nvSpPr>
        <p:spPr>
          <a:xfrm>
            <a:off x="5168501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3" name="Rectangle 222"/>
          <p:cNvSpPr/>
          <p:nvPr/>
        </p:nvSpPr>
        <p:spPr>
          <a:xfrm>
            <a:off x="5369247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4" name="Rectangle 223"/>
          <p:cNvSpPr/>
          <p:nvPr/>
        </p:nvSpPr>
        <p:spPr>
          <a:xfrm>
            <a:off x="5569993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5" name="Rounded Rectangle 224"/>
          <p:cNvSpPr/>
          <p:nvPr/>
        </p:nvSpPr>
        <p:spPr>
          <a:xfrm>
            <a:off x="6091931" y="5108577"/>
            <a:ext cx="7349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6" name="Rectangle 225"/>
          <p:cNvSpPr/>
          <p:nvPr/>
        </p:nvSpPr>
        <p:spPr>
          <a:xfrm>
            <a:off x="6212378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7" name="Rectangle 226"/>
          <p:cNvSpPr/>
          <p:nvPr/>
        </p:nvSpPr>
        <p:spPr>
          <a:xfrm>
            <a:off x="6413124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8" name="Rectangle 227"/>
          <p:cNvSpPr/>
          <p:nvPr/>
        </p:nvSpPr>
        <p:spPr>
          <a:xfrm>
            <a:off x="661387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37" name="Picture 23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4579654"/>
            <a:ext cx="467620" cy="367961"/>
          </a:xfrm>
          <a:prstGeom prst="rect">
            <a:avLst/>
          </a:prstGeom>
          <a:noFill/>
        </p:spPr>
      </p:pic>
      <p:sp>
        <p:nvSpPr>
          <p:cNvPr id="246" name="Rounded Rectangle 245"/>
          <p:cNvSpPr/>
          <p:nvPr/>
        </p:nvSpPr>
        <p:spPr>
          <a:xfrm>
            <a:off x="5436597" y="4495800"/>
            <a:ext cx="35460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47" name="Rectangle 246"/>
          <p:cNvSpPr/>
          <p:nvPr/>
        </p:nvSpPr>
        <p:spPr>
          <a:xfrm>
            <a:off x="5557043" y="4538079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4" name="Rectangle 303"/>
          <p:cNvSpPr/>
          <p:nvPr/>
        </p:nvSpPr>
        <p:spPr>
          <a:xfrm>
            <a:off x="510540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0" name="Down Arrow 309"/>
          <p:cNvSpPr/>
          <p:nvPr/>
        </p:nvSpPr>
        <p:spPr>
          <a:xfrm>
            <a:off x="5715000" y="1981200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3" name="Picture 31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1794" y="5189254"/>
            <a:ext cx="467620" cy="367961"/>
          </a:xfrm>
          <a:prstGeom prst="rect">
            <a:avLst/>
          </a:prstGeom>
          <a:noFill/>
        </p:spPr>
      </p:pic>
      <p:pic>
        <p:nvPicPr>
          <p:cNvPr id="314" name="Picture 31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9710" y="5189254"/>
            <a:ext cx="467620" cy="367961"/>
          </a:xfrm>
          <a:prstGeom prst="rect">
            <a:avLst/>
          </a:prstGeom>
          <a:noFill/>
        </p:spPr>
      </p:pic>
      <p:sp>
        <p:nvSpPr>
          <p:cNvPr id="315" name="Rounded Rectangle 314"/>
          <p:cNvSpPr/>
          <p:nvPr/>
        </p:nvSpPr>
        <p:spPr>
          <a:xfrm>
            <a:off x="1705859" y="5105400"/>
            <a:ext cx="72827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16" name="Rectangle 315"/>
          <p:cNvSpPr/>
          <p:nvPr/>
        </p:nvSpPr>
        <p:spPr>
          <a:xfrm>
            <a:off x="1826305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7" name="Rectangle 316"/>
          <p:cNvSpPr/>
          <p:nvPr/>
        </p:nvSpPr>
        <p:spPr>
          <a:xfrm>
            <a:off x="2027051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8" name="Rectangle 317"/>
          <p:cNvSpPr/>
          <p:nvPr/>
        </p:nvSpPr>
        <p:spPr>
          <a:xfrm>
            <a:off x="2227797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0" name="Rounded Rectangle 319"/>
          <p:cNvSpPr/>
          <p:nvPr/>
        </p:nvSpPr>
        <p:spPr>
          <a:xfrm>
            <a:off x="2784074" y="5105400"/>
            <a:ext cx="515431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21" name="Rectangle 320"/>
          <p:cNvSpPr/>
          <p:nvPr/>
        </p:nvSpPr>
        <p:spPr>
          <a:xfrm>
            <a:off x="2904520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2" name="Rectangle 321"/>
          <p:cNvSpPr/>
          <p:nvPr/>
        </p:nvSpPr>
        <p:spPr>
          <a:xfrm>
            <a:off x="3105266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5" name="Down Arrow 324"/>
          <p:cNvSpPr/>
          <p:nvPr/>
        </p:nvSpPr>
        <p:spPr>
          <a:xfrm rot="16200000">
            <a:off x="3276600" y="5225592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476877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4969517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8" name="Rectangle 327"/>
          <p:cNvSpPr/>
          <p:nvPr/>
        </p:nvSpPr>
        <p:spPr>
          <a:xfrm>
            <a:off x="5170263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9" name="Rectangle 328"/>
          <p:cNvSpPr/>
          <p:nvPr/>
        </p:nvSpPr>
        <p:spPr>
          <a:xfrm>
            <a:off x="5371009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0" name="Rectangle 329"/>
          <p:cNvSpPr/>
          <p:nvPr/>
        </p:nvSpPr>
        <p:spPr>
          <a:xfrm>
            <a:off x="5571755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1" name="Rectangle 330"/>
          <p:cNvSpPr/>
          <p:nvPr/>
        </p:nvSpPr>
        <p:spPr>
          <a:xfrm>
            <a:off x="6214140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2" name="Rectangle 331"/>
          <p:cNvSpPr/>
          <p:nvPr/>
        </p:nvSpPr>
        <p:spPr>
          <a:xfrm>
            <a:off x="6414886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3" name="Rectangle 332"/>
          <p:cNvSpPr/>
          <p:nvPr/>
        </p:nvSpPr>
        <p:spPr>
          <a:xfrm>
            <a:off x="661563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2255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183" grpId="0" animBg="1"/>
      <p:bldP spid="188" grpId="0" animBg="1"/>
      <p:bldP spid="305" grpId="0" animBg="1"/>
      <p:bldP spid="306" grpId="0" animBg="1"/>
      <p:bldP spid="177" grpId="0" animBg="1"/>
      <p:bldP spid="300" grpId="0" animBg="1"/>
      <p:bldP spid="303" grpId="0" animBg="1"/>
      <p:bldP spid="135" grpId="0" animBg="1"/>
      <p:bldP spid="136" grpId="0" animBg="1"/>
      <p:bldP spid="138" grpId="0" animBg="1"/>
      <p:bldP spid="139" grpId="0" animBg="1"/>
      <p:bldP spid="141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5" grpId="0" animBg="1"/>
      <p:bldP spid="186" grpId="0" animBg="1"/>
      <p:bldP spid="187" grpId="0" animBg="1"/>
      <p:bldP spid="189" grpId="0" animBg="1"/>
      <p:bldP spid="190" grpId="0" animBg="1"/>
      <p:bldP spid="191" grpId="0" animBg="1"/>
      <p:bldP spid="192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46" grpId="0" animBg="1"/>
      <p:bldP spid="247" grpId="0" animBg="1"/>
      <p:bldP spid="304" grpId="0" animBg="1"/>
      <p:bldP spid="315" grpId="0" animBg="1"/>
      <p:bldP spid="316" grpId="0" animBg="1"/>
      <p:bldP spid="317" grpId="0" animBg="1"/>
      <p:bldP spid="318" grpId="0" animBg="1"/>
      <p:bldP spid="320" grpId="0" animBg="1"/>
      <p:bldP spid="321" grpId="0" animBg="1"/>
      <p:bldP spid="322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 Good For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26626" name="Picture 2" descr="C:\Users\mbudiu\AppData\Local\Microsoft\Windows\Temporary Internet Files\Content.IE5\ALO6T82F\MP900444275[1]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77" y="1600200"/>
            <a:ext cx="383984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7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Kinect?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38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52550"/>
            <a:ext cx="8941847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776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Input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0482" name="Picture 2" descr="http://www.tecnetico.com/wp-content/gallery/kinect-antes-conocido-como-project-natal-para-el-xbox-360-de-microsoft/kinect-xbox-360-descrip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" y="1238322"/>
            <a:ext cx="9060612" cy="498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55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3657600"/>
            <a:ext cx="8610600" cy="685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Execution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1752600"/>
            <a:ext cx="8610600" cy="6858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Application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Computation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z="1100" smtClean="0"/>
              <a:pPr/>
              <a:t>4</a:t>
            </a:fld>
            <a:endParaRPr lang="en-US" sz="1100"/>
          </a:p>
        </p:txBody>
      </p:sp>
      <p:sp>
        <p:nvSpPr>
          <p:cNvPr id="4" name="Rectangle 3"/>
          <p:cNvSpPr/>
          <p:nvPr/>
        </p:nvSpPr>
        <p:spPr>
          <a:xfrm>
            <a:off x="228600" y="4572000"/>
            <a:ext cx="8610600" cy="685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Storage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2743200"/>
            <a:ext cx="8610600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Language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2667000"/>
            <a:ext cx="1676400" cy="2819400"/>
          </a:xfrm>
          <a:prstGeom prst="roundRect">
            <a:avLst>
              <a:gd name="adj" fmla="val 10898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Parallel	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Databases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38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Map-Reduce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338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GFS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err="1" smtClean="0">
                <a:solidFill>
                  <a:schemeClr val="tx1"/>
                </a:solidFill>
              </a:rPr>
              <a:t>BigTable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39000" y="44958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Cosmos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Azure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SQL Server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39000" y="35052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239000" y="2667000"/>
            <a:ext cx="1524000" cy="8382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Scope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733800" y="2667000"/>
            <a:ext cx="1676400" cy="381000"/>
          </a:xfrm>
          <a:prstGeom prst="roundRect">
            <a:avLst>
              <a:gd name="adj" fmla="val 20206"/>
            </a:avLst>
          </a:prstGeom>
          <a:solidFill>
            <a:srgbClr val="C0C0C0">
              <a:alpha val="50196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Sawzall,FlumeJava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864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Hadoop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4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HDFS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86400" y="2667000"/>
            <a:ext cx="1676400" cy="381000"/>
          </a:xfrm>
          <a:prstGeom prst="roundRect">
            <a:avLst>
              <a:gd name="adj" fmla="val 26999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Pig, Hive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0800" y="23622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19800" y="2362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≈SQL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2362200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LINQ, SQL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88707" y="2362200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Sawzall</a:t>
            </a:r>
            <a:r>
              <a:rPr lang="en-US" dirty="0" smtClean="0"/>
              <a:t>,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4" grpId="0" animBg="1"/>
      <p:bldP spid="16" grpId="0" animBg="1"/>
      <p:bldP spid="17" grpId="0" animBg="1"/>
      <p:bldP spid="21" grpId="0"/>
      <p:bldP spid="22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50960"/>
            <a:ext cx="7772400" cy="582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Innards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0" y="6172200"/>
            <a:ext cx="1380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iFixit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2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Projected IR pattern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73" y="1178389"/>
            <a:ext cx="6858001" cy="51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0" y="6460555"/>
            <a:ext cx="2133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www.ros.org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4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computation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35" y="1828801"/>
            <a:ext cx="634093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6948" y="6324600"/>
            <a:ext cx="845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http</a:t>
            </a:r>
            <a:r>
              <a:rPr lang="en-US" sz="1600" dirty="0"/>
              <a:t>://nuit-blanche.blogspot.com/2010/11/unsing-kinect-for-compressive-sensing.html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71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Kinect video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30 HZ frame rate</a:t>
            </a:r>
          </a:p>
          <a:p>
            <a:pPr marL="0" indent="0" algn="ctr">
              <a:buNone/>
            </a:pPr>
            <a:r>
              <a:rPr lang="en-US" dirty="0"/>
              <a:t>57deg field-of-view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5491609"/>
            <a:ext cx="257878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8-bit VGA </a:t>
            </a:r>
            <a:r>
              <a:rPr lang="en-US" sz="3200" dirty="0" smtClean="0"/>
              <a:t>RGB</a:t>
            </a:r>
            <a:br>
              <a:rPr lang="en-US" sz="3200" dirty="0" smtClean="0"/>
            </a:br>
            <a:r>
              <a:rPr lang="en-US" sz="3200" dirty="0" smtClean="0"/>
              <a:t>640 </a:t>
            </a:r>
            <a:r>
              <a:rPr lang="en-US" sz="3200" dirty="0"/>
              <a:t>x 480</a:t>
            </a:r>
          </a:p>
        </p:txBody>
      </p:sp>
      <p:sp>
        <p:nvSpPr>
          <p:cNvPr id="5" name="Rectangle 4"/>
          <p:cNvSpPr/>
          <p:nvPr/>
        </p:nvSpPr>
        <p:spPr>
          <a:xfrm>
            <a:off x="5660784" y="5491609"/>
            <a:ext cx="225715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11-bit </a:t>
            </a:r>
            <a:r>
              <a:rPr lang="en-US" sz="3200" dirty="0" smtClean="0"/>
              <a:t>depth</a:t>
            </a:r>
            <a:br>
              <a:rPr lang="en-US" sz="3200" dirty="0" smtClean="0"/>
            </a:br>
            <a:r>
              <a:rPr lang="en-US" sz="3200" dirty="0" smtClean="0"/>
              <a:t>320 </a:t>
            </a:r>
            <a:r>
              <a:rPr lang="en-US" sz="3200" dirty="0"/>
              <a:t>x 240</a:t>
            </a:r>
          </a:p>
        </p:txBody>
      </p:sp>
      <p:pic>
        <p:nvPicPr>
          <p:cNvPr id="6" name="Picture 30" descr="ballet-col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676525"/>
            <a:ext cx="3257550" cy="2428875"/>
          </a:xfrm>
          <a:prstGeom prst="rect">
            <a:avLst/>
          </a:prstGeom>
          <a:noFill/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676525"/>
            <a:ext cx="32575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1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map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7" y="1600200"/>
            <a:ext cx="740822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43600" y="6324600"/>
            <a:ext cx="3063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www.insidekinect.com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4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Problem: What is a human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41315" name="Picture 31" descr="ballet-depth"/>
          <p:cNvSpPr>
            <a:spLocks noChangeAspect="1" noChangeArrowheads="1"/>
          </p:cNvSpPr>
          <p:nvPr/>
        </p:nvSpPr>
        <p:spPr bwMode="auto">
          <a:xfrm>
            <a:off x="0" y="2428875"/>
            <a:ext cx="3257550" cy="2428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3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2428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41319" name="Rectangle 7"/>
          <p:cNvSpPr>
            <a:spLocks noChangeArrowheads="1"/>
          </p:cNvSpPr>
          <p:nvPr/>
        </p:nvSpPr>
        <p:spPr bwMode="auto">
          <a:xfrm>
            <a:off x="0" y="4857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413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05000"/>
            <a:ext cx="32575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905001"/>
            <a:ext cx="32575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>
          <a:xfrm flipV="1">
            <a:off x="5334000" y="3276601"/>
            <a:ext cx="304800" cy="2286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38800" y="3124201"/>
            <a:ext cx="381000" cy="1524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5829300" y="2857501"/>
            <a:ext cx="4572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15000" y="2667001"/>
            <a:ext cx="3810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410200" y="2743201"/>
            <a:ext cx="3048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V="1">
            <a:off x="6658824" y="3957119"/>
            <a:ext cx="470780" cy="18107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V="1">
            <a:off x="5867400" y="3276601"/>
            <a:ext cx="3810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6000" y="2667001"/>
            <a:ext cx="35912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 flipV="1">
            <a:off x="5967743" y="2538744"/>
            <a:ext cx="226337" cy="30178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5839486" y="3671935"/>
            <a:ext cx="430039" cy="95062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>
            <a:off x="6459651" y="2662478"/>
            <a:ext cx="307815" cy="45264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 flipH="1" flipV="1">
            <a:off x="6646753" y="3438809"/>
            <a:ext cx="525855" cy="4904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 flipH="1" flipV="1">
            <a:off x="6667501" y="2858256"/>
            <a:ext cx="610354" cy="75444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V="1">
            <a:off x="6717672" y="2825436"/>
            <a:ext cx="90534" cy="45267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 flipV="1">
            <a:off x="6785573" y="2363709"/>
            <a:ext cx="384772" cy="67901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6743701" y="2628904"/>
            <a:ext cx="304799" cy="228597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6629400" y="3352801"/>
            <a:ext cx="457200" cy="1524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H="1">
            <a:off x="6566025" y="3873375"/>
            <a:ext cx="467008" cy="35459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ight Arrow 76"/>
          <p:cNvSpPr/>
          <p:nvPr/>
        </p:nvSpPr>
        <p:spPr>
          <a:xfrm>
            <a:off x="4038600" y="2743201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905000" y="4876800"/>
            <a:ext cx="54214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Recognize players from depth map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At frame rate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Minimal resource usage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2602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XBox 360 Hardware</a:t>
            </a:r>
            <a:endParaRPr lang="en-US" dirty="0"/>
          </a:p>
        </p:txBody>
      </p:sp>
      <p:pic>
        <p:nvPicPr>
          <p:cNvPr id="1026" name="Picture 2" descr="http://www.pcper.com/images/reviews/940/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57600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5715000"/>
            <a:ext cx="441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smtClean="0"/>
              <a:t>www.pcper.com/article.php?aid=940&amp;type=expert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46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524000"/>
            <a:ext cx="458054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Triple Core PowerPC 970, 3.2GHz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Hyperthreaded, 2 threads/core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500 MHz ATI graphics card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DirectX </a:t>
            </a:r>
            <a:r>
              <a:rPr lang="en-US" sz="2400" dirty="0" smtClean="0"/>
              <a:t>9.5</a:t>
            </a:r>
          </a:p>
          <a:p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512 MB RAM</a:t>
            </a: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2005 performance envelope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Must handle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</a:rPr>
              <a:t>real-time </a:t>
            </a:r>
            <a:r>
              <a:rPr lang="en-US" sz="2400" dirty="0">
                <a:solidFill>
                  <a:srgbClr val="FF0000"/>
                </a:solidFill>
              </a:rPr>
              <a:t>vision AND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</a:rPr>
              <a:t>a </a:t>
            </a:r>
            <a:r>
              <a:rPr lang="en-US" sz="2400" dirty="0">
                <a:solidFill>
                  <a:srgbClr val="FF0000"/>
                </a:solidFill>
              </a:rPr>
              <a:t>modern </a:t>
            </a:r>
            <a:r>
              <a:rPr lang="en-US" sz="2400" dirty="0" smtClean="0">
                <a:solidFill>
                  <a:srgbClr val="FF0000"/>
                </a:solidFill>
              </a:rPr>
              <a:t>game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http://www.pcper.com/images/reviews/940/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1600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2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it hard?</a:t>
            </a:r>
            <a:endParaRPr lang="en-GB" dirty="0"/>
          </a:p>
        </p:txBody>
      </p:sp>
      <p:pic>
        <p:nvPicPr>
          <p:cNvPr id="4" name="Picture 9" descr="J:\images\aerial-silks-white-lm-350.jp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85348"/>
            <a:ext cx="2909977" cy="1987098"/>
          </a:xfrm>
          <a:prstGeom prst="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3" cstate="print"/>
          <a:srcRect t="50446" r="50614"/>
          <a:stretch>
            <a:fillRect/>
          </a:stretch>
        </p:blipFill>
        <p:spPr bwMode="auto">
          <a:xfrm>
            <a:off x="3279419" y="4168359"/>
            <a:ext cx="2714644" cy="195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85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134" y="4144440"/>
            <a:ext cx="2575836" cy="1998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512" y="4143380"/>
            <a:ext cx="2591141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39" y="1602759"/>
            <a:ext cx="4972926" cy="1952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01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Extensible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48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927961" y="3521338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Picture 2" descr="http://game-engine.co.uk/wp-content/uploads/2010/06/kinect_x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9" y="3361570"/>
            <a:ext cx="1746758" cy="109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59978" y="1905000"/>
            <a:ext cx="1676400" cy="914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Expert 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59978" y="3131191"/>
            <a:ext cx="1676400" cy="914400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Expert 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59978" y="4343400"/>
            <a:ext cx="1676400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Expert 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9574414">
            <a:off x="1974178" y="2738106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2831289">
            <a:off x="1918397" y="4307014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308103" y="2946876"/>
            <a:ext cx="1828800" cy="13965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Arbiter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4649359" y="3533538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2254371">
            <a:off x="4695576" y="2750306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19430666">
            <a:off x="4639795" y="4319214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7326944" y="3588391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6363" y="5562600"/>
            <a:ext cx="146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Stateless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670231" y="5347156"/>
            <a:ext cx="8293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Raw</a:t>
            </a:r>
          </a:p>
          <a:p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433430" y="5562599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Sensor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4192075" y="5364632"/>
            <a:ext cx="15921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Skeleton</a:t>
            </a:r>
          </a:p>
          <a:p>
            <a:pPr algn="ctr"/>
            <a:r>
              <a:rPr lang="en-US" sz="2800" dirty="0" smtClean="0"/>
              <a:t>estimates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7561945" y="5347155"/>
            <a:ext cx="14510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Final</a:t>
            </a:r>
          </a:p>
          <a:p>
            <a:pPr algn="ctr"/>
            <a:r>
              <a:rPr lang="en-US" sz="2800" dirty="0" smtClean="0"/>
              <a:t>estimate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603814" y="4947046"/>
            <a:ext cx="1463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probabilistic</a:t>
            </a:r>
            <a:endParaRPr lang="en-US" sz="2000" i="1" dirty="0"/>
          </a:p>
        </p:txBody>
      </p:sp>
      <p:cxnSp>
        <p:nvCxnSpPr>
          <p:cNvPr id="28" name="Straight Arrow Connector 27"/>
          <p:cNvCxnSpPr>
            <a:stCxn id="26" idx="0"/>
          </p:cNvCxnSpPr>
          <p:nvPr/>
        </p:nvCxnSpPr>
        <p:spPr>
          <a:xfrm flipH="1" flipV="1">
            <a:off x="5076818" y="4777051"/>
            <a:ext cx="1258639" cy="1699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0"/>
          </p:cNvCxnSpPr>
          <p:nvPr/>
        </p:nvCxnSpPr>
        <p:spPr>
          <a:xfrm flipV="1">
            <a:off x="6335457" y="3919632"/>
            <a:ext cx="1199973" cy="10274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194708" y="2462651"/>
            <a:ext cx="2211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fuses </a:t>
            </a:r>
            <a:r>
              <a:rPr lang="en-US" dirty="0" smtClean="0"/>
              <a:t>the hypotheses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9116" y="5584142"/>
            <a:ext cx="1304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Stateful</a:t>
            </a:r>
            <a:endParaRPr lang="en-US" sz="2800" dirty="0"/>
          </a:p>
        </p:txBody>
      </p:sp>
      <p:pic>
        <p:nvPicPr>
          <p:cNvPr id="36" name="Picture 6" descr="http://nxeassets.xbox.com/shaxam/0201/07/b8/07b8b5ed-4d19-4cb3-957f-d6e367f4c8a7.PNG?v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91016"/>
            <a:ext cx="1164383" cy="127113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44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/>
      <p:bldP spid="22" grpId="0"/>
      <p:bldP spid="24" grpId="0"/>
      <p:bldP spid="25" grpId="0"/>
      <p:bldP spid="26" grpId="0"/>
      <p:bldP spid="34" grpId="0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1684572" cy="175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 descr="http://nxeassets.xbox.com/shaxam/0201/07/b8/07b8b5ed-4d19-4cb3-957f-d6e367f4c8a7.PNG?v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45" y="4191000"/>
            <a:ext cx="1612060" cy="17598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4800" y="1718358"/>
            <a:ext cx="1801048" cy="151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5710028" y="2325464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355600" y="1743165"/>
            <a:ext cx="1801048" cy="1465195"/>
            <a:chOff x="4756152" y="2646354"/>
            <a:chExt cx="3973506" cy="3185764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6152" y="2646354"/>
              <a:ext cx="3973506" cy="3185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/>
            <p:nvPr/>
          </p:nvSpPr>
          <p:spPr>
            <a:xfrm>
              <a:off x="6617369" y="4559969"/>
              <a:ext cx="144379" cy="1443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828548" y="4507832"/>
              <a:ext cx="144379" cy="1443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853218" y="3358747"/>
            <a:ext cx="2910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 segmentation</a:t>
            </a:r>
          </a:p>
          <a:p>
            <a:pPr algn="ctr"/>
            <a:r>
              <a:rPr lang="en-US" sz="2000" dirty="0" smtClean="0"/>
              <a:t>Player separation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394" y="5918896"/>
            <a:ext cx="198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Body Part Classifier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Expert: Pipeline Stages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5878911"/>
            <a:ext cx="2133600" cy="365125"/>
          </a:xfrm>
        </p:spPr>
        <p:txBody>
          <a:bodyPr/>
          <a:lstStyle/>
          <a:p>
            <a:fld id="{4926CAD5-FC1A-4314-98C1-C0B7035AD44B}" type="slidenum">
              <a:rPr lang="en-US" smtClean="0">
                <a:solidFill>
                  <a:schemeClr val="tx1"/>
                </a:solidFill>
              </a:rPr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9322" y="3316626"/>
            <a:ext cx="134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Depth map</a:t>
            </a:r>
            <a:endParaRPr lang="en-US" sz="2000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 cstate="print"/>
          <a:srcRect l="43148" t="49089" r="43277" b="23567"/>
          <a:stretch>
            <a:fillRect/>
          </a:stretch>
        </p:blipFill>
        <p:spPr bwMode="auto">
          <a:xfrm>
            <a:off x="906706" y="4199868"/>
            <a:ext cx="1742137" cy="1742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8498428" y="2316957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048000" y="4877883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5791200" y="4877883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048000" y="2339432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098" name="Picture 2" descr="http://game-engine.co.uk/wp-content/uploads/2010/06/kinect_xbox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7" y="1826624"/>
            <a:ext cx="2384003" cy="149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371600" y="3316626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Sensor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937061" y="5918896"/>
            <a:ext cx="1430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Body Part </a:t>
            </a:r>
            <a:br>
              <a:rPr lang="en-US" dirty="0" smtClean="0"/>
            </a:br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54930" y="5950860"/>
            <a:ext cx="98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Skeleton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7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Software </a:t>
            </a:r>
            <a:r>
              <a:rPr lang="en-US" dirty="0" smtClean="0"/>
              <a:t>Stack: Talk Outline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38200" y="47244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63600" y="4191000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38200" y="3657600"/>
            <a:ext cx="73914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38200" y="3124200"/>
            <a:ext cx="7391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38200" y="2590800"/>
            <a:ext cx="7391400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43200" y="47244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724400" y="47244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29400" y="47244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4873" y="2057400"/>
            <a:ext cx="73914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9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2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390" y="1459418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1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055" y="3916015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3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67" y="1459418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 test frames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 l="43148" t="49089" r="43277" b="23567"/>
          <a:stretch>
            <a:fillRect/>
          </a:stretch>
        </p:blipFill>
        <p:spPr bwMode="auto">
          <a:xfrm>
            <a:off x="6305534" y="2659443"/>
            <a:ext cx="2000266" cy="20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l="42879" t="15755" r="43546" b="56901"/>
          <a:stretch>
            <a:fillRect/>
          </a:stretch>
        </p:blipFill>
        <p:spPr bwMode="auto">
          <a:xfrm>
            <a:off x="742936" y="2685263"/>
            <a:ext cx="20002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>
            <a:off x="2971800" y="3418695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012" y="4876799"/>
            <a:ext cx="18101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Input</a:t>
            </a:r>
          </a:p>
          <a:p>
            <a:pPr algn="ctr"/>
            <a:r>
              <a:rPr lang="en-US" sz="2800" dirty="0" smtClean="0"/>
              <a:t>Depth map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31068" y="4876800"/>
            <a:ext cx="17491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Output</a:t>
            </a:r>
          </a:p>
          <a:p>
            <a:pPr algn="ctr"/>
            <a:r>
              <a:rPr lang="en-US" sz="2800" dirty="0" smtClean="0"/>
              <a:t>Body parts</a:t>
            </a:r>
            <a:endParaRPr lang="en-US" sz="2800" dirty="0"/>
          </a:p>
        </p:txBody>
      </p:sp>
      <p:sp>
        <p:nvSpPr>
          <p:cNvPr id="9" name="Right Arrow 8"/>
          <p:cNvSpPr/>
          <p:nvPr/>
        </p:nvSpPr>
        <p:spPr>
          <a:xfrm>
            <a:off x="5562600" y="3418695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81400" y="3048000"/>
            <a:ext cx="1828800" cy="121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Classifier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81400" y="4960203"/>
            <a:ext cx="18758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Runs on GPU </a:t>
            </a:r>
            <a:br>
              <a:rPr lang="en-US" sz="2400" dirty="0" smtClean="0"/>
            </a:br>
            <a:r>
              <a:rPr lang="en-US" sz="2400" dirty="0" smtClean="0"/>
              <a:t>@ </a:t>
            </a:r>
            <a:r>
              <a:rPr lang="en-US" sz="2400" dirty="0"/>
              <a:t>320x240</a:t>
            </a:r>
          </a:p>
        </p:txBody>
      </p:sp>
    </p:spTree>
    <p:extLst>
      <p:ext uri="{BB962C8B-B14F-4D97-AF65-F5344CB8AC3E}">
        <p14:creationId xmlns:p14="http://schemas.microsoft.com/office/powerpoint/2010/main" val="131481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52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436938"/>
            <a:ext cx="8229600" cy="33575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Start from ground-truth data</a:t>
            </a:r>
          </a:p>
          <a:p>
            <a:pPr lvl="1"/>
            <a:r>
              <a:rPr lang="en-GB" dirty="0" smtClean="0"/>
              <a:t>depth paired with body parts</a:t>
            </a:r>
          </a:p>
          <a:p>
            <a:r>
              <a:rPr lang="en-GB" dirty="0" smtClean="0"/>
              <a:t>Train classifier to work across</a:t>
            </a:r>
          </a:p>
          <a:p>
            <a:pPr lvl="1"/>
            <a:r>
              <a:rPr lang="en-GB" dirty="0" smtClean="0"/>
              <a:t>pose</a:t>
            </a:r>
          </a:p>
          <a:p>
            <a:pPr lvl="1"/>
            <a:r>
              <a:rPr lang="en-GB" dirty="0" smtClean="0"/>
              <a:t>scene position</a:t>
            </a:r>
          </a:p>
          <a:p>
            <a:pPr lvl="1"/>
            <a:r>
              <a:rPr lang="en-GB" dirty="0" smtClean="0"/>
              <a:t>Height, body shape</a:t>
            </a:r>
          </a:p>
        </p:txBody>
      </p:sp>
      <p:grpSp>
        <p:nvGrpSpPr>
          <p:cNvPr id="5" name="Group 17"/>
          <p:cNvGrpSpPr/>
          <p:nvPr/>
        </p:nvGrpSpPr>
        <p:grpSpPr>
          <a:xfrm>
            <a:off x="735375" y="1265565"/>
            <a:ext cx="7673252" cy="2165075"/>
            <a:chOff x="470648" y="1285860"/>
            <a:chExt cx="8101880" cy="2286016"/>
          </a:xfrm>
        </p:grpSpPr>
        <p:grpSp>
          <p:nvGrpSpPr>
            <p:cNvPr id="6" name="Group 9"/>
            <p:cNvGrpSpPr/>
            <p:nvPr/>
          </p:nvGrpSpPr>
          <p:grpSpPr>
            <a:xfrm>
              <a:off x="470648" y="1285860"/>
              <a:ext cx="2958344" cy="2286016"/>
              <a:chOff x="-11001484" y="-4143428"/>
              <a:chExt cx="3143272" cy="2428916"/>
            </a:xfrm>
          </p:grpSpPr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141" t="23491" r="82265" b="54527"/>
              <a:stretch>
                <a:fillRect/>
              </a:stretch>
            </p:blipFill>
            <p:spPr bwMode="auto">
              <a:xfrm>
                <a:off x="-11001484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42761" t="23491" r="48645" b="54527"/>
              <a:stretch>
                <a:fillRect/>
              </a:stretch>
            </p:blipFill>
            <p:spPr bwMode="auto">
              <a:xfrm>
                <a:off x="-9429848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7" name="Group 16"/>
            <p:cNvGrpSpPr/>
            <p:nvPr/>
          </p:nvGrpSpPr>
          <p:grpSpPr>
            <a:xfrm>
              <a:off x="3571868" y="1285860"/>
              <a:ext cx="2571768" cy="2286016"/>
              <a:chOff x="-8286840" y="15644898"/>
              <a:chExt cx="2571768" cy="2286016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6601" t="33073" r="74695" b="35676"/>
              <a:stretch>
                <a:fillRect/>
              </a:stretch>
            </p:blipFill>
            <p:spPr bwMode="auto">
              <a:xfrm>
                <a:off x="-8286840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382" t="33073" r="32914" b="35676"/>
              <a:stretch>
                <a:fillRect/>
              </a:stretch>
            </p:blipFill>
            <p:spPr bwMode="auto">
              <a:xfrm>
                <a:off x="-7000956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11"/>
            <p:cNvGrpSpPr/>
            <p:nvPr/>
          </p:nvGrpSpPr>
          <p:grpSpPr>
            <a:xfrm>
              <a:off x="6286512" y="1285860"/>
              <a:ext cx="2286016" cy="2286016"/>
              <a:chOff x="-9501286" y="1428736"/>
              <a:chExt cx="2714644" cy="2714644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9661" t="59051" r="82917" b="16379"/>
              <a:stretch>
                <a:fillRect/>
              </a:stretch>
            </p:blipFill>
            <p:spPr bwMode="auto">
              <a:xfrm>
                <a:off x="-9501286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3255" t="59051" r="49323" b="16379"/>
              <a:stretch>
                <a:fillRect/>
              </a:stretch>
            </p:blipFill>
            <p:spPr bwMode="auto">
              <a:xfrm>
                <a:off x="-8143964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Getting the Ground </a:t>
            </a:r>
            <a:r>
              <a:rPr lang="en-US" dirty="0" smtClean="0"/>
              <a:t>Truth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8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Getting the Ground </a:t>
            </a:r>
            <a:r>
              <a:rPr lang="en-US" dirty="0" smtClean="0"/>
              <a:t>Truth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53</a:t>
            </a:fld>
            <a:endParaRPr lang="en-US"/>
          </a:p>
        </p:txBody>
      </p:sp>
      <p:grpSp>
        <p:nvGrpSpPr>
          <p:cNvPr id="4" name="Group 17"/>
          <p:cNvGrpSpPr/>
          <p:nvPr/>
        </p:nvGrpSpPr>
        <p:grpSpPr>
          <a:xfrm>
            <a:off x="708021" y="1371600"/>
            <a:ext cx="7673252" cy="2165075"/>
            <a:chOff x="470648" y="1285860"/>
            <a:chExt cx="8101880" cy="2286016"/>
          </a:xfrm>
        </p:grpSpPr>
        <p:grpSp>
          <p:nvGrpSpPr>
            <p:cNvPr id="5" name="Group 9"/>
            <p:cNvGrpSpPr/>
            <p:nvPr/>
          </p:nvGrpSpPr>
          <p:grpSpPr>
            <a:xfrm>
              <a:off x="470648" y="1285860"/>
              <a:ext cx="2958344" cy="2286016"/>
              <a:chOff x="-11001484" y="-4143428"/>
              <a:chExt cx="3143272" cy="2428916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141" t="23491" r="82265" b="54527"/>
              <a:stretch>
                <a:fillRect/>
              </a:stretch>
            </p:blipFill>
            <p:spPr bwMode="auto">
              <a:xfrm>
                <a:off x="-11001484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42761" t="23491" r="48645" b="54527"/>
              <a:stretch>
                <a:fillRect/>
              </a:stretch>
            </p:blipFill>
            <p:spPr bwMode="auto">
              <a:xfrm>
                <a:off x="-9429848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Group 16"/>
            <p:cNvGrpSpPr/>
            <p:nvPr/>
          </p:nvGrpSpPr>
          <p:grpSpPr>
            <a:xfrm>
              <a:off x="3571868" y="1285860"/>
              <a:ext cx="2571768" cy="2286016"/>
              <a:chOff x="-8286840" y="15644898"/>
              <a:chExt cx="2571768" cy="2286016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6601" t="33073" r="74695" b="35676"/>
              <a:stretch>
                <a:fillRect/>
              </a:stretch>
            </p:blipFill>
            <p:spPr bwMode="auto">
              <a:xfrm>
                <a:off x="-8286840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382" t="33073" r="32914" b="35676"/>
              <a:stretch>
                <a:fillRect/>
              </a:stretch>
            </p:blipFill>
            <p:spPr bwMode="auto">
              <a:xfrm>
                <a:off x="-7000956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7" name="Group 11"/>
            <p:cNvGrpSpPr/>
            <p:nvPr/>
          </p:nvGrpSpPr>
          <p:grpSpPr>
            <a:xfrm>
              <a:off x="6286512" y="1285860"/>
              <a:ext cx="2286016" cy="2286016"/>
              <a:chOff x="-9501286" y="1428736"/>
              <a:chExt cx="2714644" cy="2714644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9661" t="59051" r="82917" b="16379"/>
              <a:stretch>
                <a:fillRect/>
              </a:stretch>
            </p:blipFill>
            <p:spPr bwMode="auto">
              <a:xfrm>
                <a:off x="-9501286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3255" t="59051" r="49323" b="16379"/>
              <a:stretch>
                <a:fillRect/>
              </a:stretch>
            </p:blipFill>
            <p:spPr bwMode="auto">
              <a:xfrm>
                <a:off x="-8143964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4" name="TextBox 13"/>
          <p:cNvSpPr txBox="1"/>
          <p:nvPr/>
        </p:nvSpPr>
        <p:spPr>
          <a:xfrm>
            <a:off x="838200" y="4436368"/>
            <a:ext cx="34084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Use synthetic data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(3D avatar model)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Inject noise</a:t>
            </a:r>
            <a:endParaRPr lang="en-US" sz="3200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 l="37549" t="37875" r="52197" b="41211"/>
          <a:stretch>
            <a:fillRect/>
          </a:stretch>
        </p:blipFill>
        <p:spPr bwMode="auto">
          <a:xfrm>
            <a:off x="7000892" y="3853190"/>
            <a:ext cx="1714512" cy="262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/>
          <a:srcRect l="22168" t="32584" r="57324" b="25586"/>
          <a:stretch>
            <a:fillRect/>
          </a:stretch>
        </p:blipFill>
        <p:spPr bwMode="auto">
          <a:xfrm>
            <a:off x="4879244" y="3853190"/>
            <a:ext cx="1714512" cy="262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6651047" y="4978277"/>
            <a:ext cx="271061" cy="301179"/>
          </a:xfrm>
          <a:prstGeom prst="rightArrow">
            <a:avLst>
              <a:gd name="adj1" fmla="val 56667"/>
              <a:gd name="adj2" fmla="val 42449"/>
            </a:avLst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 sz="1800" b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17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i.i.com.com/cnwk.1d/i/bto/20080929/x-Arms_out_540x3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4104456" cy="27287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3074" name="Picture 2" descr="ADI has tailored a motion sensing solution for Xsens MVN motion capture suit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7" t="3836" r="13601" b="4601"/>
          <a:stretch/>
        </p:blipFill>
        <p:spPr bwMode="auto">
          <a:xfrm>
            <a:off x="5724128" y="988654"/>
            <a:ext cx="2114266" cy="3601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-38306"/>
            <a:ext cx="8229600" cy="1252728"/>
          </a:xfrm>
        </p:spPr>
        <p:txBody>
          <a:bodyPr/>
          <a:lstStyle/>
          <a:p>
            <a:r>
              <a:rPr lang="en-GB" dirty="0"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Motion capture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199211" y="4543028"/>
            <a:ext cx="1164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C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[</a:t>
            </a:r>
            <a:r>
              <a:rPr lang="en-GB" sz="2400" b="1" dirty="0" err="1" smtClean="0">
                <a:solidFill>
                  <a:srgbClr val="FFC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Xsens</a:t>
            </a:r>
            <a:r>
              <a:rPr lang="en-GB" sz="2400" b="1" dirty="0" smtClean="0">
                <a:solidFill>
                  <a:srgbClr val="FFC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]</a:t>
            </a:r>
            <a:endParaRPr lang="en-GB" sz="2400" b="1" dirty="0">
              <a:solidFill>
                <a:srgbClr val="FFC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45599" y="4119463"/>
            <a:ext cx="1124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FC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[</a:t>
            </a:r>
            <a:r>
              <a:rPr lang="en-GB" sz="2400" b="1" dirty="0" err="1" smtClean="0">
                <a:solidFill>
                  <a:srgbClr val="FFC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Vicon</a:t>
            </a:r>
            <a:r>
              <a:rPr lang="en-GB" sz="2400" b="1" dirty="0" smtClean="0">
                <a:solidFill>
                  <a:srgbClr val="FFC000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</a:rPr>
              <a:t>]</a:t>
            </a:r>
            <a:endParaRPr lang="en-GB" sz="2400" b="1" dirty="0">
              <a:solidFill>
                <a:srgbClr val="FFC000"/>
              </a:solidFill>
              <a:effectLst>
                <a:glow rad="101600">
                  <a:schemeClr val="bg1">
                    <a:alpha val="60000"/>
                  </a:schemeClr>
                </a:glo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5536" y="5661248"/>
            <a:ext cx="8352928" cy="770781"/>
            <a:chOff x="177767" y="5754563"/>
            <a:chExt cx="8352928" cy="770781"/>
          </a:xfrm>
        </p:grpSpPr>
        <p:sp>
          <p:nvSpPr>
            <p:cNvPr id="8" name="Content Placeholder 5"/>
            <p:cNvSpPr txBox="1">
              <a:spLocks/>
            </p:cNvSpPr>
            <p:nvPr/>
          </p:nvSpPr>
          <p:spPr>
            <a:xfrm>
              <a:off x="3351460" y="5754563"/>
              <a:ext cx="2587819" cy="77078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vert="horz" lIns="54864" tIns="91440" numCol="1" rtlCol="0">
              <a:noAutofit/>
            </a:bodyPr>
            <a:lstStyle>
              <a:lvl1pPr marL="438912" indent="-320040" algn="l" rtl="0" eaLnBrk="1" latinLnBrk="0" hangingPunct="1">
                <a:spcBef>
                  <a:spcPts val="0"/>
                </a:spcBef>
                <a:buClr>
                  <a:schemeClr val="accent1"/>
                </a:buClr>
                <a:buSzPct val="80000"/>
                <a:buFont typeface="Wingdings 2"/>
                <a:buChar char=""/>
                <a:defRPr kumimoji="0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1520" indent="-27432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/>
                <a:buChar char=""/>
                <a:defRPr kumimoji="0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6696" indent="-22860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/>
                <a:buChar char="▪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6152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/>
                <a:buChar char="▪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indent="-182880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Wingdings 3"/>
                <a:buChar char=""/>
                <a:defRPr kumimoji="0"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>
                <a:lnSpc>
                  <a:spcPct val="80000"/>
                </a:lnSpc>
                <a:buClr>
                  <a:srgbClr val="C00000"/>
                </a:buClr>
                <a:buFont typeface="Wingdings 2" pitchFamily="18" charset="2"/>
                <a:buChar char="T"/>
              </a:pPr>
              <a:r>
                <a:rPr lang="en-GB" sz="2800" dirty="0" smtClean="0"/>
                <a:t>suit / sensors</a:t>
              </a:r>
            </a:p>
            <a:p>
              <a:pPr>
                <a:lnSpc>
                  <a:spcPct val="80000"/>
                </a:lnSpc>
                <a:buClr>
                  <a:srgbClr val="C00000"/>
                </a:buClr>
                <a:buFont typeface="Wingdings 2" pitchFamily="18" charset="2"/>
                <a:buChar char="T"/>
              </a:pPr>
              <a:r>
                <a:rPr lang="en-GB" sz="2800" dirty="0" smtClean="0"/>
                <a:t>expensive</a:t>
              </a:r>
            </a:p>
          </p:txBody>
        </p:sp>
        <p:sp>
          <p:nvSpPr>
            <p:cNvPr id="9" name="Content Placeholder 5"/>
            <p:cNvSpPr txBox="1">
              <a:spLocks/>
            </p:cNvSpPr>
            <p:nvPr/>
          </p:nvSpPr>
          <p:spPr>
            <a:xfrm>
              <a:off x="177767" y="5754563"/>
              <a:ext cx="2883810" cy="770781"/>
            </a:xfrm>
            <a:prstGeom prst="rect">
              <a:avLst/>
            </a:prstGeom>
            <a:ln w="19050">
              <a:noFill/>
            </a:ln>
          </p:spPr>
          <p:txBody>
            <a:bodyPr vert="horz" lIns="54864" tIns="91440" numCol="1" rtlCol="0">
              <a:noAutofit/>
            </a:bodyPr>
            <a:lstStyle>
              <a:lvl1pPr marL="438912" indent="-320040" algn="l" rtl="0" eaLnBrk="1" latinLnBrk="0" hangingPunct="1">
                <a:spcBef>
                  <a:spcPts val="0"/>
                </a:spcBef>
                <a:buClr>
                  <a:schemeClr val="accent1"/>
                </a:buClr>
                <a:buSzPct val="80000"/>
                <a:buFont typeface="Wingdings 2"/>
                <a:buChar char=""/>
                <a:defRPr kumimoji="0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1520" indent="-27432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/>
                <a:buChar char=""/>
                <a:defRPr kumimoji="0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6696" indent="-22860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/>
                <a:buChar char="▪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6152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/>
                <a:buChar char="▪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indent="-182880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Wingdings 3"/>
                <a:buChar char=""/>
                <a:defRPr kumimoji="0"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>
                <a:lnSpc>
                  <a:spcPct val="80000"/>
                </a:lnSpc>
                <a:buClr>
                  <a:srgbClr val="00B050"/>
                </a:buClr>
                <a:buFont typeface="Wingdings 2" pitchFamily="18" charset="2"/>
                <a:buChar char=""/>
              </a:pPr>
              <a:r>
                <a:rPr lang="en-GB" sz="2800" dirty="0" smtClean="0"/>
                <a:t>very accurate</a:t>
              </a:r>
            </a:p>
            <a:p>
              <a:pPr>
                <a:lnSpc>
                  <a:spcPct val="80000"/>
                </a:lnSpc>
                <a:buClr>
                  <a:srgbClr val="00B050"/>
                </a:buClr>
                <a:buFont typeface="Wingdings 2" pitchFamily="18" charset="2"/>
                <a:buChar char=""/>
              </a:pPr>
              <a:r>
                <a:rPr lang="en-GB" sz="2800" dirty="0" smtClean="0"/>
                <a:t>high frame rate</a:t>
              </a:r>
            </a:p>
          </p:txBody>
        </p:sp>
        <p:sp>
          <p:nvSpPr>
            <p:cNvPr id="12" name="Content Placeholder 5"/>
            <p:cNvSpPr txBox="1">
              <a:spLocks/>
            </p:cNvSpPr>
            <p:nvPr/>
          </p:nvSpPr>
          <p:spPr>
            <a:xfrm>
              <a:off x="6229163" y="5754563"/>
              <a:ext cx="2301532" cy="770781"/>
            </a:xfrm>
            <a:prstGeom prst="rect">
              <a:avLst/>
            </a:prstGeom>
            <a:solidFill>
              <a:schemeClr val="bg1"/>
            </a:solidFill>
            <a:ln w="19050">
              <a:noFill/>
            </a:ln>
          </p:spPr>
          <p:txBody>
            <a:bodyPr vert="horz" lIns="54864" tIns="91440" numCol="1" rtlCol="0">
              <a:noAutofit/>
            </a:bodyPr>
            <a:lstStyle>
              <a:lvl1pPr marL="438912" indent="-320040" algn="l" rtl="0" eaLnBrk="1" latinLnBrk="0" hangingPunct="1">
                <a:spcBef>
                  <a:spcPts val="0"/>
                </a:spcBef>
                <a:buClr>
                  <a:schemeClr val="accent1"/>
                </a:buClr>
                <a:buSzPct val="80000"/>
                <a:buFont typeface="Wingdings 2"/>
                <a:buChar char=""/>
                <a:defRPr kumimoji="0"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31520" indent="-27432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/>
                <a:buChar char=""/>
                <a:defRPr kumimoji="0"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96696" indent="-22860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/>
                <a:buChar char="▪"/>
                <a:defRPr kumimoji="0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16152" indent="-182880" algn="l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/>
                <a:buChar char="▪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indent="-182880" algn="l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Wingdings 3"/>
                <a:buChar char=""/>
                <a:defRPr kumimoji="0"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27632" indent="-182880" algn="l" rtl="0" eaLnBrk="1" latinLnBrk="0" hangingPunct="1">
                <a:spcBef>
                  <a:spcPct val="20000"/>
                </a:spcBef>
                <a:buClr>
                  <a:schemeClr val="accent6"/>
                </a:buClr>
                <a:buSzPct val="100000"/>
                <a:buFont typeface="Wingdings 2"/>
                <a:buChar char=""/>
                <a:defRPr kumimoji="0"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800" indent="-182880" algn="l" rtl="0" eaLnBrk="1" latinLnBrk="0" hangingPunct="1">
                <a:spcBef>
                  <a:spcPct val="20000"/>
                </a:spcBef>
                <a:buClr>
                  <a:schemeClr val="accent1"/>
                </a:buClr>
                <a:buSzPct val="100000"/>
                <a:buFont typeface="Wingdings 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029968" indent="-182880" algn="l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Wingdings 2" pitchFamily="18" charset="2"/>
                <a:buChar char=""/>
                <a:defRPr kumimoji="0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31136" indent="-182880" algn="l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Wingdings 2" pitchFamily="18" charset="2"/>
                <a:buChar char=""/>
                <a:defRPr kumimoji="0" sz="18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  <a:extLst/>
            </a:lstStyle>
            <a:p>
              <a:pPr>
                <a:lnSpc>
                  <a:spcPct val="80000"/>
                </a:lnSpc>
                <a:buClr>
                  <a:srgbClr val="C00000"/>
                </a:buClr>
                <a:buFont typeface="Wingdings 2" pitchFamily="18" charset="2"/>
                <a:buChar char="T"/>
              </a:pPr>
              <a:r>
                <a:rPr lang="en-GB" sz="2800" dirty="0" smtClean="0"/>
                <a:t>large space</a:t>
              </a:r>
            </a:p>
            <a:p>
              <a:pPr>
                <a:lnSpc>
                  <a:spcPct val="80000"/>
                </a:lnSpc>
                <a:buClr>
                  <a:srgbClr val="C00000"/>
                </a:buClr>
                <a:buFont typeface="Wingdings 2" pitchFamily="18" charset="2"/>
                <a:buChar char="T"/>
              </a:pPr>
              <a:r>
                <a:rPr lang="en-GB" sz="2800" dirty="0" smtClean="0"/>
                <a:t>calibration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604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C:\Users\mbudiu\Pictures\US_Prd_Gbl_Xbox360_Elite_Sy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5562600"/>
            <a:ext cx="1066800" cy="1066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from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5400000">
            <a:off x="4780675" y="4117367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4076700" y="4876800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3542425" y="3581400"/>
            <a:ext cx="278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Training examples</a:t>
            </a:r>
            <a:endParaRPr lang="en-US" sz="2800" dirty="0"/>
          </a:p>
        </p:txBody>
      </p:sp>
      <p:sp>
        <p:nvSpPr>
          <p:cNvPr id="127" name="TextBox 126"/>
          <p:cNvSpPr txBox="1"/>
          <p:nvPr/>
        </p:nvSpPr>
        <p:spPr>
          <a:xfrm>
            <a:off x="2691403" y="4165839"/>
            <a:ext cx="224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Machine learning</a:t>
            </a:r>
            <a:endParaRPr lang="en-US" sz="2000" dirty="0"/>
          </a:p>
        </p:txBody>
      </p:sp>
      <p:sp>
        <p:nvSpPr>
          <p:cNvPr id="133" name="Right Arrow 132"/>
          <p:cNvSpPr/>
          <p:nvPr/>
        </p:nvSpPr>
        <p:spPr>
          <a:xfrm>
            <a:off x="3429000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/>
          <p:cNvSpPr/>
          <p:nvPr/>
        </p:nvSpPr>
        <p:spPr>
          <a:xfrm>
            <a:off x="6117859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4686298" y="1508607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5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1752600" y="1508607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6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4760052" y="1676400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7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1826354" y="1676400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8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4933962" y="1752600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0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000264" y="1752600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1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4954921" y="1905000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2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021223" y="1905000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8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5095880" y="1914088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9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162182" y="1914088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0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5143498" y="1961093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1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209800" y="1961093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2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5246614" y="2057400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3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312916" y="2057400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4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5295898" y="2190736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5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362200" y="2190736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167" name="Group 9"/>
          <p:cNvGrpSpPr/>
          <p:nvPr/>
        </p:nvGrpSpPr>
        <p:grpSpPr>
          <a:xfrm>
            <a:off x="1826353" y="4565948"/>
            <a:ext cx="6356363" cy="1994029"/>
            <a:chOff x="-10495533" y="-4143428"/>
            <a:chExt cx="7315637" cy="2461460"/>
          </a:xfrm>
        </p:grpSpPr>
        <p:pic>
          <p:nvPicPr>
            <p:cNvPr id="17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9141" t="23491" r="82265" b="54527"/>
            <a:stretch>
              <a:fillRect/>
            </a:stretch>
          </p:blipFill>
          <p:spPr bwMode="auto">
            <a:xfrm>
              <a:off x="-10495533" y="-4143428"/>
              <a:ext cx="1571636" cy="2428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42761" t="23491" r="48645" b="54527"/>
            <a:stretch>
              <a:fillRect/>
            </a:stretch>
          </p:blipFill>
          <p:spPr bwMode="auto">
            <a:xfrm>
              <a:off x="-4751532" y="-4110884"/>
              <a:ext cx="1571636" cy="2428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88646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2" grpId="0" animBg="1"/>
      <p:bldP spid="124" grpId="0" animBg="1"/>
      <p:bldP spid="126" grpId="0"/>
      <p:bldP spid="127" grpId="0"/>
      <p:bldP spid="133" grpId="0" animBg="1"/>
      <p:bldP spid="13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Cluster-based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110" name="Right Arrow 109"/>
          <p:cNvSpPr/>
          <p:nvPr/>
        </p:nvSpPr>
        <p:spPr>
          <a:xfrm>
            <a:off x="5566412" y="2225188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6572264" y="1981200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721818" y="3348335"/>
            <a:ext cx="2418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examples</a:t>
            </a:r>
            <a:endParaRPr lang="en-US" sz="2400" dirty="0"/>
          </a:p>
        </p:txBody>
      </p:sp>
      <p:sp>
        <p:nvSpPr>
          <p:cNvPr id="125" name="Rectangle 124"/>
          <p:cNvSpPr/>
          <p:nvPr/>
        </p:nvSpPr>
        <p:spPr>
          <a:xfrm>
            <a:off x="4667264" y="4495800"/>
            <a:ext cx="26670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667264" y="3962400"/>
            <a:ext cx="2667000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127"/>
          <p:cNvGrpSpPr/>
          <p:nvPr/>
        </p:nvGrpSpPr>
        <p:grpSpPr>
          <a:xfrm>
            <a:off x="4667264" y="4953000"/>
            <a:ext cx="2667000" cy="1143001"/>
            <a:chOff x="1219200" y="4343400"/>
            <a:chExt cx="6667043" cy="2514601"/>
          </a:xfrm>
        </p:grpSpPr>
        <p:pic>
          <p:nvPicPr>
            <p:cNvPr id="129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3434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0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74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956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38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2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484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4343400"/>
              <a:ext cx="799643" cy="2514600"/>
            </a:xfrm>
            <a:prstGeom prst="rect">
              <a:avLst/>
            </a:prstGeom>
            <a:noFill/>
          </p:spPr>
        </p:pic>
      </p:grpSp>
      <p:sp>
        <p:nvSpPr>
          <p:cNvPr id="124" name="Rectangle 123"/>
          <p:cNvSpPr/>
          <p:nvPr/>
        </p:nvSpPr>
        <p:spPr>
          <a:xfrm>
            <a:off x="4667264" y="3429000"/>
            <a:ext cx="26670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 learning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7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2857498" y="1285868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8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914400" y="1285868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7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2931252" y="1453661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8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988154" y="1453661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9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105162" y="1529861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0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162064" y="1529861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1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126121" y="1682261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2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183023" y="1682261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267080" y="1691349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4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323982" y="1691349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5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314698" y="1738354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6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371600" y="1738354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7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417814" y="1834661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8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474716" y="1834661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9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467098" y="1967997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0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524000" y="1967997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3" name="Rectangle 112"/>
          <p:cNvSpPr/>
          <p:nvPr/>
        </p:nvSpPr>
        <p:spPr>
          <a:xfrm>
            <a:off x="92788" y="436333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&gt; Millions of input frames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&gt; 10</a:t>
            </a:r>
            <a:r>
              <a:rPr lang="en-US" sz="2400" baseline="30000" dirty="0" smtClean="0"/>
              <a:t>20</a:t>
            </a:r>
            <a:r>
              <a:rPr lang="en-US" sz="2400" dirty="0" smtClean="0"/>
              <a:t> objects manipulated</a:t>
            </a: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Sparse, multi-dimensional </a:t>
            </a:r>
            <a:r>
              <a:rPr lang="en-US" sz="2400" dirty="0" smtClean="0"/>
              <a:t>data</a:t>
            </a: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Complex </a:t>
            </a:r>
            <a:r>
              <a:rPr lang="en-US" sz="2400" dirty="0" err="1" smtClean="0"/>
              <a:t>datatypes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(images</a:t>
            </a:r>
            <a:r>
              <a:rPr lang="en-US" sz="2400" dirty="0"/>
              <a:t>, video, matrices, etc.)</a:t>
            </a:r>
          </a:p>
        </p:txBody>
      </p:sp>
    </p:spTree>
    <p:extLst>
      <p:ext uri="{BB962C8B-B14F-4D97-AF65-F5344CB8AC3E}">
        <p14:creationId xmlns:p14="http://schemas.microsoft.com/office/powerpoint/2010/main" val="1606793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Highly efficient </a:t>
            </a:r>
            <a:r>
              <a:rPr lang="en-US" dirty="0" err="1" smtClean="0"/>
              <a:t>parallellization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1" descr="image0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303" y="1600200"/>
            <a:ext cx="652739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91000" y="5638800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time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82364" y="3509678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machine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4358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4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67400" y="6248400"/>
            <a:ext cx="2133600" cy="365125"/>
          </a:xfrm>
        </p:spPr>
        <p:txBody>
          <a:bodyPr/>
          <a:lstStyle/>
          <a:p>
            <a:fld id="{FC7F914F-062F-453F-B34B-BB004E9935E0}" type="slidenum">
              <a:rPr lang="en-US" smtClean="0"/>
              <a:pPr/>
              <a:t>59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544166093"/>
              </p:ext>
            </p:extLst>
          </p:nvPr>
        </p:nvGraphicFramePr>
        <p:xfrm>
          <a:off x="0" y="1752600"/>
          <a:ext cx="3810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4495800" y="2209800"/>
            <a:ext cx="4495800" cy="2835275"/>
            <a:chOff x="304800" y="1600200"/>
            <a:chExt cx="8724443" cy="5121275"/>
          </a:xfrm>
        </p:grpSpPr>
        <p:sp>
          <p:nvSpPr>
            <p:cNvPr id="10" name="Slide Number Placeholder 621"/>
            <p:cNvSpPr txBox="1">
              <a:spLocks/>
            </p:cNvSpPr>
            <p:nvPr/>
          </p:nvSpPr>
          <p:spPr>
            <a:xfrm>
              <a:off x="6553200" y="6356350"/>
              <a:ext cx="21336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C7F914F-062F-453F-B34B-BB004E9935E0}" type="slidenum">
                <a:rPr kumimoji="0" lang="en-US" sz="12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tint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59</a:t>
              </a:fld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62200" y="41910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04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386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150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6" name="Picture 15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14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8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296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9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62200" y="1600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0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04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386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150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4" name="Picture 23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14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296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7" name="Picture 16" descr="C:\Users\mbudiu\AppData\Local\Microsoft\Windows\Temporary Internet Files\Content.IE5\0W1FB6JX\MMj01781240000[1].gif"/>
            <p:cNvPicPr>
              <a:picLocks noChangeAspect="1" noChangeArrowheads="1" noCrop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4800" y="3429000"/>
              <a:ext cx="1219200" cy="1239187"/>
            </a:xfrm>
            <a:prstGeom prst="rect">
              <a:avLst/>
            </a:prstGeom>
            <a:noFill/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447800" y="2743200"/>
              <a:ext cx="13716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1447800" y="2743200"/>
              <a:ext cx="22098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1447800" y="2743200"/>
              <a:ext cx="3048000" cy="130992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1447800" y="2743200"/>
              <a:ext cx="38862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6200000" flipH="1">
              <a:off x="1188360" y="4312560"/>
              <a:ext cx="1890480" cy="137160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447800" y="4053120"/>
              <a:ext cx="2209800" cy="18904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447800" y="4053120"/>
              <a:ext cx="3810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447800" y="4053120"/>
              <a:ext cx="4648200" cy="1904999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447800" y="4053120"/>
              <a:ext cx="55626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447800" y="4053120"/>
              <a:ext cx="3048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7800" y="4053120"/>
              <a:ext cx="63246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447800" y="4053120"/>
              <a:ext cx="7239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1447800" y="2743200"/>
              <a:ext cx="47244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447800" y="2743200"/>
              <a:ext cx="64008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47800" y="2743200"/>
              <a:ext cx="55626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447800" y="2743200"/>
              <a:ext cx="7315200" cy="1309922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733800" y="2743200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=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486746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69522" y="3429000"/>
            <a:ext cx="1070145" cy="471659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986509" y="3032308"/>
            <a:ext cx="4926065" cy="25687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969522" y="2665462"/>
            <a:ext cx="4943052" cy="2620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9522" y="2298616"/>
            <a:ext cx="4943052" cy="262033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69522" y="1931771"/>
            <a:ext cx="4943052" cy="262033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43505" y="3429000"/>
            <a:ext cx="1070145" cy="471659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568446" y="3429000"/>
            <a:ext cx="1070145" cy="471659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842429" y="3429000"/>
            <a:ext cx="1070145" cy="471659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53922" y="1545383"/>
            <a:ext cx="4943052" cy="262033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774371" y="1371601"/>
            <a:ext cx="5388429" cy="88640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46146" y="2621902"/>
            <a:ext cx="5388429" cy="1721498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62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477962"/>
          </a:xfrm>
        </p:spPr>
        <p:txBody>
          <a:bodyPr>
            <a:normAutofit/>
          </a:bodyPr>
          <a:lstStyle/>
          <a:p>
            <a:r>
              <a:rPr lang="en-US" dirty="0" smtClean="0"/>
              <a:t>I can finally explain to my son</a:t>
            </a:r>
            <a:br>
              <a:rPr lang="en-US" dirty="0" smtClean="0"/>
            </a:br>
            <a:r>
              <a:rPr lang="en-US" dirty="0" smtClean="0"/>
              <a:t>what I do for a living…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60</a:t>
            </a:fld>
            <a:endParaRPr lang="en-US"/>
          </a:p>
        </p:txBody>
      </p:sp>
      <p:pic>
        <p:nvPicPr>
          <p:cNvPr id="9218" name="Picture 2" descr="F:\DCIM\100CANON\IMG_00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05000"/>
            <a:ext cx="61976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8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Dryad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Continuously deployed since 2006</a:t>
            </a:r>
          </a:p>
          <a:p>
            <a:r>
              <a:rPr lang="en-US" dirty="0" smtClean="0"/>
              <a:t>Running on &gt;&gt; 10</a:t>
            </a:r>
            <a:r>
              <a:rPr lang="en-US" baseline="30000" dirty="0" smtClean="0"/>
              <a:t>4 </a:t>
            </a:r>
            <a:r>
              <a:rPr lang="en-US" dirty="0" smtClean="0"/>
              <a:t>machines</a:t>
            </a:r>
          </a:p>
          <a:p>
            <a:r>
              <a:rPr lang="en-US" dirty="0" smtClean="0"/>
              <a:t>Sifting through &gt; 10Pb data daily</a:t>
            </a:r>
          </a:p>
          <a:p>
            <a:r>
              <a:rPr lang="en-US" dirty="0" smtClean="0"/>
              <a:t>Runs on clusters &gt; 3000 machines</a:t>
            </a:r>
          </a:p>
          <a:p>
            <a:r>
              <a:rPr lang="en-US" dirty="0" smtClean="0"/>
              <a:t>Handles jobs with &gt; 10</a:t>
            </a:r>
            <a:r>
              <a:rPr lang="en-US" baseline="30000" dirty="0" smtClean="0"/>
              <a:t>5 </a:t>
            </a:r>
            <a:r>
              <a:rPr lang="en-US" dirty="0" smtClean="0"/>
              <a:t>processes each</a:t>
            </a:r>
          </a:p>
          <a:p>
            <a:r>
              <a:rPr lang="en-US" dirty="0" smtClean="0"/>
              <a:t>Platform for rich software ecosystem</a:t>
            </a:r>
          </a:p>
          <a:p>
            <a:r>
              <a:rPr lang="en-US" dirty="0" smtClean="0"/>
              <a:t>Used by &gt;&gt; 100 developers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Written at Microsoft Research, Silicon Valley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8546" name="Picture 2" descr="Image:Dryad1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066800"/>
            <a:ext cx="1741932" cy="4114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138706" y="5178725"/>
            <a:ext cx="1942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The Dryad</a:t>
            </a:r>
            <a:r>
              <a:rPr lang="en-US" dirty="0"/>
              <a:t>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 action="ppaction://hlinkfile" tooltip="Evelyn De Morgan"/>
              </a:rPr>
              <a:t>Evelyn </a:t>
            </a:r>
            <a:r>
              <a:rPr lang="en-US" dirty="0">
                <a:hlinkClick r:id="rId4" action="ppaction://hlinkfile" tooltip="Evelyn De Morgan"/>
              </a:rPr>
              <a:t>De Morgan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56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= Execution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2286000"/>
            <a:ext cx="44958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Job (application)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09600" y="3200400"/>
            <a:ext cx="44958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Dryad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609600" y="4114800"/>
            <a:ext cx="44958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Cluster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781800" y="2286000"/>
            <a:ext cx="17526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Pipeline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3200400"/>
            <a:ext cx="17526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Shell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781800" y="4114800"/>
            <a:ext cx="17526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Machine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2743200"/>
            <a:ext cx="99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≈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12919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142"/>
          <p:cNvSpPr/>
          <p:nvPr/>
        </p:nvSpPr>
        <p:spPr>
          <a:xfrm>
            <a:off x="152400" y="3429000"/>
            <a:ext cx="8839200" cy="3276600"/>
          </a:xfrm>
          <a:prstGeom prst="roundRect">
            <a:avLst>
              <a:gd name="adj" fmla="val 1119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ed Rectangle 141"/>
          <p:cNvSpPr/>
          <p:nvPr/>
        </p:nvSpPr>
        <p:spPr>
          <a:xfrm>
            <a:off x="152400" y="990600"/>
            <a:ext cx="8839200" cy="2362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2-D Piping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754563"/>
          </a:xfrm>
        </p:spPr>
        <p:txBody>
          <a:bodyPr/>
          <a:lstStyle/>
          <a:p>
            <a:r>
              <a:rPr lang="en-US" dirty="0" smtClean="0"/>
              <a:t>Unix Pipes: 1-D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grep</a:t>
            </a:r>
            <a:r>
              <a:rPr lang="en-US" dirty="0" smtClean="0"/>
              <a:t> |  </a:t>
            </a:r>
            <a:r>
              <a:rPr lang="en-US" dirty="0" err="1" smtClean="0"/>
              <a:t>sed</a:t>
            </a:r>
            <a:r>
              <a:rPr lang="en-US" dirty="0" smtClean="0"/>
              <a:t>  | sort | </a:t>
            </a:r>
            <a:r>
              <a:rPr lang="en-US" dirty="0" err="1" smtClean="0"/>
              <a:t>awk</a:t>
            </a:r>
            <a:r>
              <a:rPr lang="en-US" dirty="0" smtClean="0"/>
              <a:t> |  </a:t>
            </a:r>
            <a:r>
              <a:rPr lang="en-US" dirty="0" err="1" smtClean="0"/>
              <a:t>perl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r>
              <a:rPr lang="en-US" dirty="0" smtClean="0"/>
              <a:t>Dryad: 2-D</a:t>
            </a:r>
          </a:p>
          <a:p>
            <a:pPr>
              <a:buNone/>
            </a:pPr>
            <a:r>
              <a:rPr lang="en-US" dirty="0" smtClean="0"/>
              <a:t>	 grep</a:t>
            </a:r>
            <a:r>
              <a:rPr lang="en-US" baseline="30000" dirty="0" smtClean="0"/>
              <a:t>1000</a:t>
            </a:r>
            <a:r>
              <a:rPr lang="en-US" dirty="0" smtClean="0"/>
              <a:t> |  sed</a:t>
            </a:r>
            <a:r>
              <a:rPr lang="en-US" baseline="30000" dirty="0" smtClean="0"/>
              <a:t>500</a:t>
            </a:r>
            <a:r>
              <a:rPr lang="en-US" dirty="0" smtClean="0"/>
              <a:t>  | sort</a:t>
            </a:r>
            <a:r>
              <a:rPr lang="en-US" baseline="30000" dirty="0" smtClean="0"/>
              <a:t>1000 </a:t>
            </a:r>
            <a:r>
              <a:rPr lang="en-US" dirty="0" smtClean="0"/>
              <a:t>| awk</a:t>
            </a:r>
            <a:r>
              <a:rPr lang="en-US" baseline="30000" dirty="0" smtClean="0"/>
              <a:t>500</a:t>
            </a:r>
            <a:r>
              <a:rPr lang="en-US" dirty="0" smtClean="0"/>
              <a:t> |  perl</a:t>
            </a:r>
            <a:r>
              <a:rPr lang="en-US" baseline="30000" dirty="0" smtClean="0"/>
              <a:t>50</a:t>
            </a:r>
          </a:p>
          <a:p>
            <a:endParaRPr lang="en-US" dirty="0" smtClean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47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90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57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00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8674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098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528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196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626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264024" y="4542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9404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464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988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2838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  <a:endCxn id="35" idx="1"/>
          </p:cNvCxnSpPr>
          <p:nvPr/>
        </p:nvCxnSpPr>
        <p:spPr>
          <a:xfrm>
            <a:off x="2026024" y="4809341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6" idx="1"/>
          </p:cNvCxnSpPr>
          <p:nvPr/>
        </p:nvCxnSpPr>
        <p:spPr>
          <a:xfrm flipV="1">
            <a:off x="3702424" y="4885541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6" idx="3"/>
            <a:endCxn id="61" idx="1"/>
          </p:cNvCxnSpPr>
          <p:nvPr/>
        </p:nvCxnSpPr>
        <p:spPr>
          <a:xfrm>
            <a:off x="5226424" y="4885541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38" idx="1"/>
          </p:cNvCxnSpPr>
          <p:nvPr/>
        </p:nvCxnSpPr>
        <p:spPr>
          <a:xfrm>
            <a:off x="6750424" y="4885541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1264024" y="5380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264024" y="6034256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940424" y="5761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464424" y="5457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464424" y="6066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988424" y="5685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stCxn id="53" idx="3"/>
            <a:endCxn id="55" idx="1"/>
          </p:cNvCxnSpPr>
          <p:nvPr/>
        </p:nvCxnSpPr>
        <p:spPr>
          <a:xfrm>
            <a:off x="2026024" y="5647541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4" idx="3"/>
            <a:endCxn id="55" idx="1"/>
          </p:cNvCxnSpPr>
          <p:nvPr/>
        </p:nvCxnSpPr>
        <p:spPr>
          <a:xfrm flipV="1">
            <a:off x="2026024" y="6028541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5" idx="3"/>
            <a:endCxn id="59" idx="1"/>
          </p:cNvCxnSpPr>
          <p:nvPr/>
        </p:nvCxnSpPr>
        <p:spPr>
          <a:xfrm flipV="1">
            <a:off x="3702424" y="57237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5" idx="3"/>
            <a:endCxn id="60" idx="1"/>
          </p:cNvCxnSpPr>
          <p:nvPr/>
        </p:nvCxnSpPr>
        <p:spPr>
          <a:xfrm>
            <a:off x="3702424" y="60285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0" idx="3"/>
            <a:endCxn id="61" idx="1"/>
          </p:cNvCxnSpPr>
          <p:nvPr/>
        </p:nvCxnSpPr>
        <p:spPr>
          <a:xfrm flipV="1">
            <a:off x="5226424" y="5952341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9" idx="3"/>
            <a:endCxn id="61" idx="1"/>
          </p:cNvCxnSpPr>
          <p:nvPr/>
        </p:nvCxnSpPr>
        <p:spPr>
          <a:xfrm>
            <a:off x="5226424" y="5723741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629400" y="2661509"/>
            <a:ext cx="506506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918139" y="2661509"/>
            <a:ext cx="529661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8" idx="3"/>
            <a:endCxn id="34" idx="1"/>
          </p:cNvCxnSpPr>
          <p:nvPr/>
        </p:nvCxnSpPr>
        <p:spPr>
          <a:xfrm>
            <a:off x="868834" y="4809341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9" idx="3"/>
            <a:endCxn id="53" idx="1"/>
          </p:cNvCxnSpPr>
          <p:nvPr/>
        </p:nvCxnSpPr>
        <p:spPr>
          <a:xfrm flipV="1">
            <a:off x="841939" y="5647541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20" idx="3"/>
          </p:cNvCxnSpPr>
          <p:nvPr/>
        </p:nvCxnSpPr>
        <p:spPr>
          <a:xfrm flipV="1">
            <a:off x="841940" y="6301750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6" idx="3"/>
            <a:endCxn id="37" idx="1"/>
          </p:cNvCxnSpPr>
          <p:nvPr/>
        </p:nvCxnSpPr>
        <p:spPr>
          <a:xfrm>
            <a:off x="5226424" y="4885541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9" idx="3"/>
            <a:endCxn id="37" idx="1"/>
          </p:cNvCxnSpPr>
          <p:nvPr/>
        </p:nvCxnSpPr>
        <p:spPr>
          <a:xfrm flipV="1">
            <a:off x="5226424" y="4885541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0" idx="3"/>
            <a:endCxn id="37" idx="1"/>
          </p:cNvCxnSpPr>
          <p:nvPr/>
        </p:nvCxnSpPr>
        <p:spPr>
          <a:xfrm flipV="1">
            <a:off x="5226424" y="4885541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61" idx="3"/>
            <a:endCxn id="38" idx="1"/>
          </p:cNvCxnSpPr>
          <p:nvPr/>
        </p:nvCxnSpPr>
        <p:spPr>
          <a:xfrm flipV="1">
            <a:off x="6750424" y="5342741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38" idx="3"/>
            <a:endCxn id="121" idx="1"/>
          </p:cNvCxnSpPr>
          <p:nvPr/>
        </p:nvCxnSpPr>
        <p:spPr>
          <a:xfrm>
            <a:off x="8045824" y="5342741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5906" y="2362200"/>
            <a:ext cx="613339" cy="621030"/>
          </a:xfrm>
          <a:prstGeom prst="rect">
            <a:avLst/>
          </a:prstGeom>
          <a:noFill/>
        </p:spPr>
      </p:pic>
      <p:pic>
        <p:nvPicPr>
          <p:cNvPr id="11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362200"/>
            <a:ext cx="613339" cy="621030"/>
          </a:xfrm>
          <a:prstGeom prst="rect">
            <a:avLst/>
          </a:prstGeom>
          <a:noFill/>
        </p:spPr>
      </p:pic>
      <p:pic>
        <p:nvPicPr>
          <p:cNvPr id="11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4498826"/>
            <a:ext cx="613339" cy="621030"/>
          </a:xfrm>
          <a:prstGeom prst="rect">
            <a:avLst/>
          </a:prstGeom>
          <a:noFill/>
        </p:spPr>
      </p:pic>
      <p:pic>
        <p:nvPicPr>
          <p:cNvPr id="11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45991"/>
            <a:ext cx="613339" cy="621030"/>
          </a:xfrm>
          <a:prstGeom prst="rect">
            <a:avLst/>
          </a:prstGeom>
          <a:noFill/>
        </p:spPr>
      </p:pic>
      <p:pic>
        <p:nvPicPr>
          <p:cNvPr id="120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6008370"/>
            <a:ext cx="613339" cy="621030"/>
          </a:xfrm>
          <a:prstGeom prst="rect">
            <a:avLst/>
          </a:prstGeom>
          <a:noFill/>
        </p:spPr>
      </p:pic>
      <p:pic>
        <p:nvPicPr>
          <p:cNvPr id="12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5035699"/>
            <a:ext cx="613339" cy="6210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9802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3" grpId="0" animBg="1"/>
      <p:bldP spid="54" grpId="0" animBg="1"/>
      <p:bldP spid="55" grpId="0" animBg="1"/>
      <p:bldP spid="59" grpId="0" animBg="1"/>
      <p:bldP spid="60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2451</TotalTime>
  <Words>1296</Words>
  <Application>Microsoft Office PowerPoint</Application>
  <PresentationFormat>On-screen Show (4:3)</PresentationFormat>
  <Paragraphs>558</Paragraphs>
  <Slides>60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Programming clusters with DryadLINQ</vt:lpstr>
      <vt:lpstr>Goal</vt:lpstr>
      <vt:lpstr>Design Space</vt:lpstr>
      <vt:lpstr>Data-Parallel Computation</vt:lpstr>
      <vt:lpstr>Software Stack: Talk Outline</vt:lpstr>
      <vt:lpstr>DRYAD</vt:lpstr>
      <vt:lpstr>Dryad</vt:lpstr>
      <vt:lpstr>Dryad = Execution Layer</vt:lpstr>
      <vt:lpstr>2-D Piping</vt:lpstr>
      <vt:lpstr>Virtualized 2-D Pipelines</vt:lpstr>
      <vt:lpstr>Virtualized 2-D Pipelines</vt:lpstr>
      <vt:lpstr>Virtualized 2-D Pipelines</vt:lpstr>
      <vt:lpstr>Virtualized 2-D Pipelines</vt:lpstr>
      <vt:lpstr>Virtualized 2-D Pipelines</vt:lpstr>
      <vt:lpstr>Dryad Job Structure</vt:lpstr>
      <vt:lpstr>Channels</vt:lpstr>
      <vt:lpstr>Dryad System Architecture</vt:lpstr>
      <vt:lpstr>Fault Tolerance</vt:lpstr>
      <vt:lpstr>DRYADLINQ</vt:lpstr>
      <vt:lpstr>LINQ</vt:lpstr>
      <vt:lpstr>LINQ = .Net+ Queries</vt:lpstr>
      <vt:lpstr>Collections and Iterators</vt:lpstr>
      <vt:lpstr>DryadLINQ Data Model</vt:lpstr>
      <vt:lpstr>DryadLINQ = LINQ + Dryad</vt:lpstr>
      <vt:lpstr>Demo</vt:lpstr>
      <vt:lpstr>Example: counting lines</vt:lpstr>
      <vt:lpstr>Example: counting words</vt:lpstr>
      <vt:lpstr>Example: counting unique words</vt:lpstr>
      <vt:lpstr>Example: word histogram</vt:lpstr>
      <vt:lpstr>Example: high-frequency words</vt:lpstr>
      <vt:lpstr>Example: words by frequency</vt:lpstr>
      <vt:lpstr>Example: Map-Reduce</vt:lpstr>
      <vt:lpstr>Map-Reduce Plan</vt:lpstr>
      <vt:lpstr>Expectation Maximization</vt:lpstr>
      <vt:lpstr>Probabilistic Index Maps</vt:lpstr>
      <vt:lpstr>Language Summary</vt:lpstr>
      <vt:lpstr>What Is It Good For?</vt:lpstr>
      <vt:lpstr>What is Kinect?</vt:lpstr>
      <vt:lpstr>Input device</vt:lpstr>
      <vt:lpstr>The Innards</vt:lpstr>
      <vt:lpstr>Projected IR pattern</vt:lpstr>
      <vt:lpstr>Depth computation</vt:lpstr>
      <vt:lpstr>Kinect video output</vt:lpstr>
      <vt:lpstr>Depth map</vt:lpstr>
      <vt:lpstr>Vision Problem: What is a human</vt:lpstr>
      <vt:lpstr>XBox 360 Hardware</vt:lpstr>
      <vt:lpstr>Why is it hard?</vt:lpstr>
      <vt:lpstr>Generic Extensible Architecture</vt:lpstr>
      <vt:lpstr>One Expert: Pipeline Stages</vt:lpstr>
      <vt:lpstr>Sample test frames</vt:lpstr>
      <vt:lpstr>The Classifier</vt:lpstr>
      <vt:lpstr>Getting the Ground Truth</vt:lpstr>
      <vt:lpstr>Getting the Ground Truth</vt:lpstr>
      <vt:lpstr>Motion capture</vt:lpstr>
      <vt:lpstr>Learn from Data</vt:lpstr>
      <vt:lpstr>Cluster-based training</vt:lpstr>
      <vt:lpstr>Highly efficient parallellization</vt:lpstr>
      <vt:lpstr>Conclusions</vt:lpstr>
      <vt:lpstr>Conclusions</vt:lpstr>
      <vt:lpstr>I can finally explain to my son what I do for a living…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clusters with DryadLINQ</dc:title>
  <dc:creator>Mihai Budiu</dc:creator>
  <cp:lastModifiedBy>Mihai Budiu</cp:lastModifiedBy>
  <cp:revision>6</cp:revision>
  <dcterms:created xsi:type="dcterms:W3CDTF">2011-04-12T00:05:29Z</dcterms:created>
  <dcterms:modified xsi:type="dcterms:W3CDTF">2011-04-14T17:04:12Z</dcterms:modified>
</cp:coreProperties>
</file>